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2.jpg" ContentType="image/jpg"/>
  <Override PartName="/ppt/media/image33.jpg" ContentType="image/jpg"/>
  <Override PartName="/ppt/media/image34.jpg" ContentType="image/jpg"/>
  <Override PartName="/ppt/media/image35.jpg" ContentType="image/jpg"/>
  <Override PartName="/ppt/notesSlides/notesSlide15.xml" ContentType="application/vnd.openxmlformats-officedocument.presentationml.notesSlide+xml"/>
  <Override PartName="/ppt/media/image37.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 id="2147483709" r:id="rId4"/>
    <p:sldMasterId id="2147483721" r:id="rId5"/>
  </p:sldMasterIdLst>
  <p:notesMasterIdLst>
    <p:notesMasterId r:id="rId34"/>
  </p:notesMasterIdLst>
  <p:sldIdLst>
    <p:sldId id="2147197055" r:id="rId6"/>
    <p:sldId id="3476" r:id="rId7"/>
    <p:sldId id="2147197056" r:id="rId8"/>
    <p:sldId id="3474" r:id="rId9"/>
    <p:sldId id="3472" r:id="rId10"/>
    <p:sldId id="3477" r:id="rId11"/>
    <p:sldId id="2147197053" r:id="rId12"/>
    <p:sldId id="2147197065" r:id="rId13"/>
    <p:sldId id="257" r:id="rId14"/>
    <p:sldId id="259" r:id="rId15"/>
    <p:sldId id="262" r:id="rId16"/>
    <p:sldId id="2147197057" r:id="rId17"/>
    <p:sldId id="2147197066" r:id="rId18"/>
    <p:sldId id="2147197064" r:id="rId19"/>
    <p:sldId id="2147197061" r:id="rId20"/>
    <p:sldId id="2147197062" r:id="rId21"/>
    <p:sldId id="3473" r:id="rId22"/>
    <p:sldId id="2147197067" r:id="rId23"/>
    <p:sldId id="2147197068" r:id="rId24"/>
    <p:sldId id="2147197071" r:id="rId25"/>
    <p:sldId id="2147197080" r:id="rId26"/>
    <p:sldId id="2147197069" r:id="rId27"/>
    <p:sldId id="2147197072" r:id="rId28"/>
    <p:sldId id="2147197077" r:id="rId29"/>
    <p:sldId id="2147197078" r:id="rId30"/>
    <p:sldId id="2147197060" r:id="rId31"/>
    <p:sldId id="2147197074" r:id="rId32"/>
    <p:sldId id="2147197075" r:id="rId33"/>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p, Désirée van" initials="GDv" lastIdx="0" clrIdx="0">
    <p:extLst>
      <p:ext uri="{19B8F6BF-5375-455C-9EA6-DF929625EA0E}">
        <p15:presenceInfo xmlns:p15="http://schemas.microsoft.com/office/powerpoint/2012/main" userId="S-1-5-21-1229272821-920026266-1801674531-27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DDB"/>
    <a:srgbClr val="F7765F"/>
    <a:srgbClr val="AFAB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4171" autoAdjust="0"/>
  </p:normalViewPr>
  <p:slideViewPr>
    <p:cSldViewPr snapToGrid="0">
      <p:cViewPr varScale="1">
        <p:scale>
          <a:sx n="72" d="100"/>
          <a:sy n="72" d="100"/>
        </p:scale>
        <p:origin x="941" y="62"/>
      </p:cViewPr>
      <p:guideLst>
        <p:guide orient="horz" pos="23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34F0C-CC75-400B-9462-130424CA571D}" type="datetimeFigureOut">
              <a:rPr lang="nl-NL" smtClean="0"/>
              <a:t>15-3-2022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7C366-DCCA-444E-9C5E-506856BDB07F}" type="slidenum">
              <a:rPr lang="nl-NL" smtClean="0"/>
              <a:t>‹nr.›</a:t>
            </a:fld>
            <a:endParaRPr lang="nl-NL"/>
          </a:p>
        </p:txBody>
      </p:sp>
    </p:spTree>
    <p:extLst>
      <p:ext uri="{BB962C8B-B14F-4D97-AF65-F5344CB8AC3E}">
        <p14:creationId xmlns:p14="http://schemas.microsoft.com/office/powerpoint/2010/main" val="388762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52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het gaat over de maatschappelijke opdrachten waar wij voorstaan, van klimaatverandering tot de woningcrisis, van corona tot een oorlog in </a:t>
            </a:r>
            <a:r>
              <a:rPr lang="nl-NL" dirty="0" err="1"/>
              <a:t>europa</a:t>
            </a:r>
            <a:r>
              <a:rPr lang="nl-NL" dirty="0"/>
              <a:t>, als we alleen denken aan onszelf en aan onze plek in de keten komen we niet verder. We moeten een stap durven zetten naar het systeem, waar we onderdeel voor zijn. Samen werken, samen oefenen, samen durven, samen fouten maken. </a:t>
            </a:r>
          </a:p>
          <a:p>
            <a:r>
              <a:rPr lang="nl-NL" dirty="0"/>
              <a:t>In een </a:t>
            </a:r>
            <a:r>
              <a:rPr lang="nl-NL" dirty="0" err="1"/>
              <a:t>eco-systeem</a:t>
            </a:r>
            <a:r>
              <a:rPr lang="nl-NL" dirty="0"/>
              <a:t> denken we niet meer aan klanten en toeleveranciers, maar zijn we partners. </a:t>
            </a:r>
          </a:p>
          <a:p>
            <a:r>
              <a:rPr lang="nl-NL" dirty="0"/>
              <a:t>Dit betekent ook dat we met andere mensen en partijen samen gaan werken. </a:t>
            </a:r>
          </a:p>
          <a:p>
            <a:r>
              <a:rPr lang="nl-NL" dirty="0"/>
              <a:t>Als samen centraal staat, en het oplossen van maatschappelijke </a:t>
            </a:r>
            <a:r>
              <a:rPr lang="nl-NL" dirty="0" err="1"/>
              <a:t>themas</a:t>
            </a:r>
            <a:r>
              <a:rPr lang="nl-NL" dirty="0"/>
              <a:t> ons doel is </a:t>
            </a:r>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16</a:t>
            </a:fld>
            <a:endParaRPr lang="nl-NL"/>
          </a:p>
        </p:txBody>
      </p:sp>
    </p:spTree>
    <p:extLst>
      <p:ext uri="{BB962C8B-B14F-4D97-AF65-F5344CB8AC3E}">
        <p14:creationId xmlns:p14="http://schemas.microsoft.com/office/powerpoint/2010/main" val="254256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nl-NL" sz="1800" b="1" dirty="0">
                <a:solidFill>
                  <a:srgbClr val="444444"/>
                </a:solidFill>
                <a:latin typeface="Poppins"/>
                <a:ea typeface="Poppins"/>
                <a:cs typeface="Poppins"/>
                <a:sym typeface="Poppins"/>
              </a:rPr>
              <a:t>Met deze gedachten hebben zijn wij opnieuw gaan kijken naar productontwikkeling, onze innovaties en onze eigen relevatie voor de toekomst. Wij willen namelijk graag blijven bestaan, en met alleen kilo’s PVC kopen komen we er niet. </a:t>
            </a:r>
          </a:p>
          <a:p>
            <a:r>
              <a:rPr lang="nl-NL" sz="1800" b="1" dirty="0">
                <a:solidFill>
                  <a:srgbClr val="444444"/>
                </a:solidFill>
                <a:latin typeface="Poppins"/>
                <a:ea typeface="Poppins"/>
                <a:cs typeface="Poppins"/>
                <a:sym typeface="Poppins"/>
              </a:rPr>
              <a:t>Wij werken met partners in ons systeem. Dit betekent soms ook samenwerken met concurrenten, met onze eigen leveranciers, eindgebruikers etc. Maar dat betekent ook een ander soort bedrijf zoals </a:t>
            </a:r>
            <a:r>
              <a:rPr lang="nl-NL" sz="1800" b="1" dirty="0" err="1">
                <a:solidFill>
                  <a:srgbClr val="444444"/>
                </a:solidFill>
                <a:latin typeface="Poppins"/>
                <a:ea typeface="Poppins"/>
                <a:cs typeface="Poppins"/>
                <a:sym typeface="Poppins"/>
              </a:rPr>
              <a:t>start-ups</a:t>
            </a:r>
            <a:r>
              <a:rPr lang="nl-NL" sz="1800" b="1" dirty="0">
                <a:solidFill>
                  <a:srgbClr val="444444"/>
                </a:solidFill>
                <a:latin typeface="Poppins"/>
                <a:ea typeface="Poppins"/>
                <a:cs typeface="Poppins"/>
                <a:sym typeface="Poppins"/>
              </a:rPr>
              <a:t>, data bedrijven. </a:t>
            </a:r>
          </a:p>
          <a:p>
            <a:endParaRPr lang="nl-NL" sz="1800" b="1" dirty="0">
              <a:solidFill>
                <a:srgbClr val="444444"/>
              </a:solidFill>
              <a:latin typeface="Poppins"/>
              <a:ea typeface="Poppins"/>
              <a:cs typeface="Poppins"/>
              <a:sym typeface="Poppins"/>
            </a:endParaRPr>
          </a:p>
        </p:txBody>
      </p:sp>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kunnen dit niet zelf oplossen, maar wat kunnen wij als toeleverancier doen? Wat is onze rol als we daadwerkelijk denken in het </a:t>
            </a:r>
            <a:r>
              <a:rPr lang="nl-NL" dirty="0" err="1"/>
              <a:t>eco</a:t>
            </a:r>
            <a:r>
              <a:rPr lang="nl-NL" dirty="0"/>
              <a:t> </a:t>
            </a:r>
            <a:r>
              <a:rPr lang="nl-NL" dirty="0" err="1"/>
              <a:t>susteem</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19</a:t>
            </a:fld>
            <a:endParaRPr lang="nl-NL"/>
          </a:p>
        </p:txBody>
      </p:sp>
    </p:spTree>
    <p:extLst>
      <p:ext uri="{BB962C8B-B14F-4D97-AF65-F5344CB8AC3E}">
        <p14:creationId xmlns:p14="http://schemas.microsoft.com/office/powerpoint/2010/main" val="1405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Verantwoordelijkheid nemen voor prijs, het is nu vaak 2x zo duur</a:t>
            </a:r>
          </a:p>
          <a:p>
            <a:r>
              <a:rPr lang="nl-NL" dirty="0"/>
              <a:t>Het moet praktisch zijn, en werken in de praktijk, met energie, op basis van de grondwater stand, dan kunnen wij werken met sensoren. </a:t>
            </a:r>
          </a:p>
          <a:p>
            <a:r>
              <a:rPr lang="nl-NL" dirty="0"/>
              <a:t>Boeren moeten heel veel kennis hebben om te schakelen bij weersextremen, kunnen we hierbij helpen door het systeem zelf te laten werken met </a:t>
            </a:r>
            <a:r>
              <a:rPr lang="nl-NL" dirty="0" err="1"/>
              <a:t>weersinvloedne</a:t>
            </a:r>
            <a:r>
              <a:rPr lang="nl-NL" dirty="0"/>
              <a:t>?</a:t>
            </a:r>
          </a:p>
          <a:p>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20</a:t>
            </a:fld>
            <a:endParaRPr lang="nl-NL"/>
          </a:p>
        </p:txBody>
      </p:sp>
    </p:spTree>
    <p:extLst>
      <p:ext uri="{BB962C8B-B14F-4D97-AF65-F5344CB8AC3E}">
        <p14:creationId xmlns:p14="http://schemas.microsoft.com/office/powerpoint/2010/main" val="76681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met </a:t>
            </a:r>
            <a:r>
              <a:rPr lang="nl-NL" dirty="0" err="1"/>
              <a:t>onderzoeks</a:t>
            </a:r>
            <a:r>
              <a:rPr lang="nl-NL" dirty="0"/>
              <a:t> instituten, met de </a:t>
            </a:r>
            <a:r>
              <a:rPr lang="nl-NL" dirty="0" err="1"/>
              <a:t>agrier</a:t>
            </a:r>
            <a:r>
              <a:rPr lang="nl-NL" dirty="0"/>
              <a:t>, met jan broos kijken we </a:t>
            </a:r>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21</a:t>
            </a:fld>
            <a:endParaRPr lang="nl-NL"/>
          </a:p>
        </p:txBody>
      </p:sp>
    </p:spTree>
    <p:extLst>
      <p:ext uri="{BB962C8B-B14F-4D97-AF65-F5344CB8AC3E}">
        <p14:creationId xmlns:p14="http://schemas.microsoft.com/office/powerpoint/2010/main" val="172557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2700" marR="5080" indent="0">
              <a:lnSpc>
                <a:spcPts val="3890"/>
              </a:lnSpc>
              <a:spcBef>
                <a:spcPts val="590"/>
              </a:spcBef>
              <a:buFont typeface="Arial" panose="020B0604020202020204" pitchFamily="34" charset="0"/>
              <a:buNone/>
            </a:pPr>
            <a:r>
              <a:rPr lang="nl-NL" sz="1200" dirty="0">
                <a:solidFill>
                  <a:srgbClr val="FFFFFF"/>
                </a:solidFill>
                <a:latin typeface="Arial"/>
                <a:cs typeface="Arial"/>
              </a:rPr>
              <a:t>Krijg informatie vanuit je netwerk. </a:t>
            </a:r>
          </a:p>
          <a:p>
            <a:pPr marL="12700" marR="5080" indent="0">
              <a:lnSpc>
                <a:spcPts val="3890"/>
              </a:lnSpc>
              <a:spcBef>
                <a:spcPts val="590"/>
              </a:spcBef>
              <a:buFont typeface="Arial" panose="020B0604020202020204" pitchFamily="34" charset="0"/>
              <a:buNone/>
            </a:pPr>
            <a:r>
              <a:rPr lang="nl-NL" sz="1200" dirty="0">
                <a:solidFill>
                  <a:srgbClr val="FFFFFF"/>
                </a:solidFill>
                <a:latin typeface="Arial"/>
                <a:cs typeface="Arial"/>
              </a:rPr>
              <a:t>Ieder gedeelte, nieuw of oud. </a:t>
            </a:r>
          </a:p>
          <a:p>
            <a:pPr marL="12700" marR="5080" indent="0">
              <a:lnSpc>
                <a:spcPts val="3890"/>
              </a:lnSpc>
              <a:spcBef>
                <a:spcPts val="590"/>
              </a:spcBef>
              <a:buFont typeface="Arial" panose="020B0604020202020204" pitchFamily="34" charset="0"/>
              <a:buNone/>
            </a:pPr>
            <a:r>
              <a:rPr lang="nl-NL" sz="1200" dirty="0">
                <a:solidFill>
                  <a:srgbClr val="FFFFFF"/>
                </a:solidFill>
                <a:latin typeface="Arial"/>
                <a:cs typeface="Arial"/>
              </a:rPr>
              <a:t>Weet wat er daadwerkelijk gebeurt. </a:t>
            </a:r>
            <a:endParaRPr lang="nl-NL" sz="1200" dirty="0">
              <a:latin typeface="Arial"/>
              <a:cs typeface="Arial"/>
            </a:endParaRPr>
          </a:p>
          <a:p>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24</a:t>
            </a:fld>
            <a:endParaRPr lang="nl-NL"/>
          </a:p>
        </p:txBody>
      </p:sp>
    </p:spTree>
    <p:extLst>
      <p:ext uri="{BB962C8B-B14F-4D97-AF65-F5344CB8AC3E}">
        <p14:creationId xmlns:p14="http://schemas.microsoft.com/office/powerpoint/2010/main" val="355737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2"/>
                </a:solidFill>
                <a:latin typeface="Arial" panose="020B0604020202020204" pitchFamily="34" charset="0"/>
                <a:cs typeface="Arial" panose="020B0604020202020204" pitchFamily="34" charset="0"/>
              </a:rPr>
              <a:t>Psychologische veiligheid is de overtuiging dat iemand </a:t>
            </a:r>
          </a:p>
          <a:p>
            <a:r>
              <a:rPr lang="nl-NL" dirty="0">
                <a:solidFill>
                  <a:schemeClr val="tx2"/>
                </a:solidFill>
                <a:latin typeface="Arial" panose="020B0604020202020204" pitchFamily="34" charset="0"/>
                <a:cs typeface="Arial" panose="020B0604020202020204" pitchFamily="34" charset="0"/>
              </a:rPr>
              <a:t>niet gestraft of vernederd zal worden als hij of zij zijn of </a:t>
            </a:r>
          </a:p>
          <a:p>
            <a:r>
              <a:rPr lang="nl-NL" dirty="0">
                <a:solidFill>
                  <a:schemeClr val="tx2"/>
                </a:solidFill>
                <a:latin typeface="Arial" panose="020B0604020202020204" pitchFamily="34" charset="0"/>
                <a:cs typeface="Arial" panose="020B0604020202020204" pitchFamily="34" charset="0"/>
              </a:rPr>
              <a:t>haar ideeën, vragen, zorgen of fouten kenbaar maakt</a:t>
            </a:r>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26</a:t>
            </a:fld>
            <a:endParaRPr lang="nl-NL"/>
          </a:p>
        </p:txBody>
      </p:sp>
    </p:spTree>
    <p:extLst>
      <p:ext uri="{BB962C8B-B14F-4D97-AF65-F5344CB8AC3E}">
        <p14:creationId xmlns:p14="http://schemas.microsoft.com/office/powerpoint/2010/main" val="137216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chemeClr val="tx2"/>
                </a:solidFill>
              </a:rPr>
              <a:t>Open gesprek faciliteren</a:t>
            </a:r>
          </a:p>
          <a:p>
            <a:r>
              <a:rPr lang="nl-NL" dirty="0">
                <a:solidFill>
                  <a:schemeClr val="tx2"/>
                </a:solidFill>
              </a:rPr>
              <a:t>Een team dat open en eerlijke gesprekken voert, is in staat om moeilijke problemen beter aan te pakken.</a:t>
            </a:r>
          </a:p>
          <a:p>
            <a:endParaRPr lang="nl-NL" dirty="0">
              <a:solidFill>
                <a:schemeClr val="tx2"/>
              </a:solidFill>
            </a:endParaRPr>
          </a:p>
          <a:p>
            <a:r>
              <a:rPr lang="nl-NL" b="1" dirty="0">
                <a:solidFill>
                  <a:schemeClr val="tx2"/>
                </a:solidFill>
              </a:rPr>
              <a:t>Betrokkenheid vergroten</a:t>
            </a:r>
          </a:p>
          <a:p>
            <a:r>
              <a:rPr lang="nl-NL" dirty="0">
                <a:solidFill>
                  <a:schemeClr val="tx2"/>
                </a:solidFill>
              </a:rPr>
              <a:t>Als teamleden zich betrokken voelen, zijn ze zijn ze meer geneigd zich uit te spreken, bij te dragen en iets toe te voegen aan de groep.</a:t>
            </a:r>
          </a:p>
          <a:p>
            <a:endParaRPr lang="nl-NL" dirty="0">
              <a:solidFill>
                <a:schemeClr val="tx2"/>
              </a:solidFill>
            </a:endParaRPr>
          </a:p>
          <a:p>
            <a:r>
              <a:rPr lang="nl-NL" b="1" dirty="0">
                <a:solidFill>
                  <a:schemeClr val="tx2"/>
                </a:solidFill>
              </a:rPr>
              <a:t>Houding tegenover risico en mislukking</a:t>
            </a:r>
          </a:p>
          <a:p>
            <a:r>
              <a:rPr lang="nl-NL" dirty="0">
                <a:solidFill>
                  <a:schemeClr val="tx2"/>
                </a:solidFill>
              </a:rPr>
              <a:t>Teams die elkaar fouten kwalijk nemen, riskeren een gebrek aan controle en verlies van momentum.</a:t>
            </a:r>
          </a:p>
          <a:p>
            <a:endParaRPr lang="nl-NL" dirty="0">
              <a:solidFill>
                <a:schemeClr val="tx2"/>
              </a:solidFill>
            </a:endParaRPr>
          </a:p>
          <a:p>
            <a:r>
              <a:rPr lang="nl-NL" b="1" dirty="0">
                <a:solidFill>
                  <a:schemeClr val="tx2"/>
                </a:solidFill>
              </a:rPr>
              <a:t>Bereidheid om te helpen</a:t>
            </a:r>
          </a:p>
          <a:p>
            <a:r>
              <a:rPr lang="nl-NL" dirty="0">
                <a:solidFill>
                  <a:schemeClr val="tx2"/>
                </a:solidFill>
              </a:rPr>
              <a:t>Teams worden onveilig wanneer mensen niet in staat zijn elkaar te helpen of zich niet gewaardeerd voelen door teamleden</a:t>
            </a:r>
          </a:p>
          <a:p>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27</a:t>
            </a:fld>
            <a:endParaRPr lang="nl-NL"/>
          </a:p>
        </p:txBody>
      </p:sp>
    </p:spTree>
    <p:extLst>
      <p:ext uri="{BB962C8B-B14F-4D97-AF65-F5344CB8AC3E}">
        <p14:creationId xmlns:p14="http://schemas.microsoft.com/office/powerpoint/2010/main" val="73385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werk zelf voornamelijk rondom water. Drinkwater, en zoetwater in de agrarische sector, hier zal ik dan ook de nadruk op leggen in mijn presentatie. </a:t>
            </a:r>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6</a:t>
            </a:fld>
            <a:endParaRPr lang="nl-NL"/>
          </a:p>
        </p:txBody>
      </p:sp>
    </p:spTree>
    <p:extLst>
      <p:ext uri="{BB962C8B-B14F-4D97-AF65-F5344CB8AC3E}">
        <p14:creationId xmlns:p14="http://schemas.microsoft.com/office/powerpoint/2010/main" val="39561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Naar zoetwater – van drinkwater, naar </a:t>
            </a:r>
            <a:r>
              <a:rPr lang="nl-NL" dirty="0" err="1"/>
              <a:t>europees</a:t>
            </a:r>
            <a:r>
              <a:rPr lang="nl-NL" dirty="0"/>
              <a:t>, drainage, glastuinbouw, tuinbouw, open teelten, akkerbouw, irrigatie, drainage, gehele waterketen. </a:t>
            </a:r>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8</a:t>
            </a:fld>
            <a:endParaRPr lang="nl-NL"/>
          </a:p>
        </p:txBody>
      </p:sp>
    </p:spTree>
    <p:extLst>
      <p:ext uri="{BB962C8B-B14F-4D97-AF65-F5344CB8AC3E}">
        <p14:creationId xmlns:p14="http://schemas.microsoft.com/office/powerpoint/2010/main" val="314335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b295032b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b295032b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b295032b1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b295032b1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b18edb53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b18edb53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nl-NL" sz="1800" b="1" dirty="0">
                <a:solidFill>
                  <a:srgbClr val="444444"/>
                </a:solidFill>
                <a:latin typeface="Poppins"/>
                <a:ea typeface="Poppins"/>
                <a:cs typeface="Poppins"/>
                <a:sym typeface="Poppins"/>
              </a:rPr>
              <a:t>Katalysatoren voor innovatie.</a:t>
            </a:r>
          </a:p>
          <a:p>
            <a:endParaRPr lang="nl-NL" sz="2000" b="1" dirty="0">
              <a:solidFill>
                <a:srgbClr val="444444"/>
              </a:solidFill>
              <a:latin typeface="Poppins"/>
              <a:ea typeface="Poppins"/>
              <a:cs typeface="Poppins"/>
              <a:sym typeface="Poppins"/>
            </a:endParaRP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Strategie met concrete doelstellingen en voldoende middelen.</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Informatie wat klanten willen zodat hierop gestuurd kan worden. </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Samenwerking om een hogere kwaliteit innovatie tegen lagere kosten te bereiken.</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Vertrouwen tussen de verschillende partijen om samen nieuwe oplossingen te ontwikkelen. </a:t>
            </a:r>
          </a:p>
        </p:txBody>
      </p:sp>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415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nl-NL" sz="1800" b="1" dirty="0">
                <a:solidFill>
                  <a:srgbClr val="444444"/>
                </a:solidFill>
                <a:latin typeface="Poppins"/>
                <a:ea typeface="Poppins"/>
                <a:cs typeface="Poppins"/>
                <a:sym typeface="Poppins"/>
              </a:rPr>
              <a:t>Katalysatoren voor innovatie.</a:t>
            </a:r>
          </a:p>
          <a:p>
            <a:endParaRPr lang="nl-NL" sz="2000" b="1" dirty="0">
              <a:solidFill>
                <a:srgbClr val="444444"/>
              </a:solidFill>
              <a:latin typeface="Poppins"/>
              <a:ea typeface="Poppins"/>
              <a:cs typeface="Poppins"/>
              <a:sym typeface="Poppins"/>
            </a:endParaRP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Strategie met concrete doelstellingen en voldoende middelen.</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Informatie wat klanten willen zodat hierop gestuurd kan worden. </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Samenwerking om een hogere kwaliteit innovatie tegen lagere kosten te bereiken.</a:t>
            </a:r>
          </a:p>
          <a:p>
            <a:pPr marL="609585" indent="-423323">
              <a:buClr>
                <a:srgbClr val="444444"/>
              </a:buClr>
              <a:buSzPts val="1400"/>
              <a:buFont typeface="Poppins"/>
              <a:buChar char="●"/>
            </a:pPr>
            <a:r>
              <a:rPr lang="nl-NL" sz="1200" dirty="0">
                <a:solidFill>
                  <a:srgbClr val="444444"/>
                </a:solidFill>
                <a:latin typeface="Poppins"/>
                <a:ea typeface="Poppins"/>
                <a:cs typeface="Poppins"/>
                <a:sym typeface="Poppins"/>
              </a:rPr>
              <a:t>Vertrouwen tussen de verschillende partijen om samen nieuwe oplossingen te ontwikkelen. </a:t>
            </a:r>
          </a:p>
        </p:txBody>
      </p:sp>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677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een waardeketen ligt de nadruk om goedkoop inkopen, marges maken in de doorverkoop. Relaties zijn vrij plat, lineair en er worden doelen nagestreefd. </a:t>
            </a:r>
          </a:p>
          <a:p>
            <a:r>
              <a:rPr lang="nl-NL" dirty="0"/>
              <a:t>Bij een </a:t>
            </a:r>
            <a:r>
              <a:rPr lang="nl-NL" dirty="0" err="1"/>
              <a:t>eco</a:t>
            </a:r>
            <a:r>
              <a:rPr lang="nl-NL" dirty="0"/>
              <a:t> systeem zijn er veel dynamischere, </a:t>
            </a:r>
            <a:r>
              <a:rPr lang="nl-NL" dirty="0" err="1"/>
              <a:t>complere</a:t>
            </a:r>
            <a:r>
              <a:rPr lang="nl-NL" dirty="0"/>
              <a:t> relatie en staat ‘ons’ centraal. In het netwerk brengt iedereen dingen in en moet iedereen iets krijgen. Het houdt zichzelf levend en in balans, niet door actie reactie, maar door een samenspel. </a:t>
            </a:r>
          </a:p>
          <a:p>
            <a:endParaRPr lang="nl-NL" dirty="0"/>
          </a:p>
        </p:txBody>
      </p:sp>
      <p:sp>
        <p:nvSpPr>
          <p:cNvPr id="4" name="Tijdelijke aanduiding voor dianummer 3"/>
          <p:cNvSpPr>
            <a:spLocks noGrp="1"/>
          </p:cNvSpPr>
          <p:nvPr>
            <p:ph type="sldNum" sz="quarter" idx="5"/>
          </p:nvPr>
        </p:nvSpPr>
        <p:spPr/>
        <p:txBody>
          <a:bodyPr/>
          <a:lstStyle/>
          <a:p>
            <a:fld id="{6BB7C366-DCCA-444E-9C5E-506856BDB07F}" type="slidenum">
              <a:rPr lang="nl-NL" smtClean="0"/>
              <a:t>15</a:t>
            </a:fld>
            <a:endParaRPr lang="nl-NL"/>
          </a:p>
        </p:txBody>
      </p:sp>
    </p:spTree>
    <p:extLst>
      <p:ext uri="{BB962C8B-B14F-4D97-AF65-F5344CB8AC3E}">
        <p14:creationId xmlns:p14="http://schemas.microsoft.com/office/powerpoint/2010/main" val="1473925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id="{E970CBB1-3F25-44EF-A6B8-2219DE80F1E6}"/>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c 220">
            <a:extLst>
              <a:ext uri="{FF2B5EF4-FFF2-40B4-BE49-F238E27FC236}">
                <a16:creationId xmlns:a16="http://schemas.microsoft.com/office/drawing/2014/main" id="{32E2B889-41FC-4724-93F6-48A4DEF90230}"/>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1625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85EEDE-B30C-8240-B0FD-2FED47BCBFC1}"/>
              </a:ext>
            </a:extLst>
          </p:cNvPr>
          <p:cNvSpPr txBox="1"/>
          <p:nvPr userDrawn="1"/>
        </p:nvSpPr>
        <p:spPr>
          <a:xfrm>
            <a:off x="0" y="74171"/>
            <a:ext cx="1544012" cy="1200329"/>
          </a:xfrm>
          <a:prstGeom prst="rect">
            <a:avLst/>
          </a:prstGeom>
          <a:noFill/>
        </p:spPr>
        <p:txBody>
          <a:bodyPr wrap="none" rtlCol="0">
            <a:spAutoFit/>
          </a:bodyPr>
          <a:lstStyle/>
          <a:p>
            <a:r>
              <a:rPr lang="en-GB" sz="7200" b="1" spc="-300" dirty="0">
                <a:solidFill>
                  <a:schemeClr val="bg1"/>
                </a:solidFill>
                <a:latin typeface="Arial Narrow" panose="020B0604020202020204" pitchFamily="34" charset="0"/>
                <a:ea typeface="+mj-ea"/>
                <a:cs typeface="Arial Black" panose="020B0604020202020204" pitchFamily="34" charset="0"/>
              </a:rPr>
              <a:t>I&amp;</a:t>
            </a:r>
            <a:r>
              <a:rPr lang="en-GB" sz="7200" b="1" spc="-300" dirty="0">
                <a:solidFill>
                  <a:schemeClr val="bg1"/>
                </a:solidFill>
                <a:latin typeface="Arial Black" panose="020B0604020202020204" pitchFamily="34" charset="0"/>
                <a:ea typeface="+mj-ea"/>
                <a:cs typeface="Arial Black" panose="020B0604020202020204" pitchFamily="34" charset="0"/>
              </a:rPr>
              <a:t>D</a:t>
            </a:r>
            <a:endParaRPr lang="en-GB" sz="700" b="1" spc="-300" dirty="0">
              <a:solidFill>
                <a:schemeClr val="bg1"/>
              </a:solidFill>
              <a:latin typeface="Arial Black" panose="020B0604020202020204" pitchFamily="34" charset="0"/>
              <a:ea typeface="+mj-ea"/>
              <a:cs typeface="Arial Black" panose="020B0604020202020204" pitchFamily="34" charset="0"/>
            </a:endParaRPr>
          </a:p>
        </p:txBody>
      </p:sp>
      <p:sp>
        <p:nvSpPr>
          <p:cNvPr id="8" name="Freeform: Shape 694">
            <a:extLst>
              <a:ext uri="{FF2B5EF4-FFF2-40B4-BE49-F238E27FC236}">
                <a16:creationId xmlns:a16="http://schemas.microsoft.com/office/drawing/2014/main" id="{D52E928C-788D-0040-B0CD-F2931C130284}"/>
              </a:ext>
            </a:extLst>
          </p:cNvPr>
          <p:cNvSpPr>
            <a:spLocks noChangeAspect="1"/>
          </p:cNvSpPr>
          <p:nvPr userDrawn="1"/>
        </p:nvSpPr>
        <p:spPr>
          <a:xfrm flipH="1">
            <a:off x="921558" y="319073"/>
            <a:ext cx="447572" cy="666000"/>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solidFill>
            <a:srgbClr val="86ADDB"/>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102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
        <p:nvSpPr>
          <p:cNvPr id="6" name="그림 개체 틀 2">
            <a:extLst>
              <a:ext uri="{FF2B5EF4-FFF2-40B4-BE49-F238E27FC236}">
                <a16:creationId xmlns:a16="http://schemas.microsoft.com/office/drawing/2014/main" id="{2C30C39C-AAA9-4761-B982-E964F936EA3C}"/>
              </a:ext>
            </a:extLst>
          </p:cNvPr>
          <p:cNvSpPr>
            <a:spLocks noGrp="1"/>
          </p:cNvSpPr>
          <p:nvPr>
            <p:ph type="pic" sz="quarter" idx="42" hasCustomPrompt="1"/>
          </p:nvPr>
        </p:nvSpPr>
        <p:spPr>
          <a:xfrm>
            <a:off x="1032695" y="1988366"/>
            <a:ext cx="2444297" cy="2444297"/>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200">
                <a:solidFill>
                  <a:schemeClr val="tx1">
                    <a:lumMod val="75000"/>
                    <a:lumOff val="25000"/>
                  </a:schemeClr>
                </a:solidFill>
              </a:defRPr>
            </a:lvl1pPr>
          </a:lstStyle>
          <a:p>
            <a:r>
              <a:rPr lang="en-US" altLang="ko-KR" dirty="0"/>
              <a:t>Place Your Picture Here and Bring to Front</a:t>
            </a:r>
            <a:endParaRPr lang="ko-KR" altLang="en-US" dirty="0"/>
          </a:p>
        </p:txBody>
      </p:sp>
    </p:spTree>
    <p:extLst>
      <p:ext uri="{BB962C8B-B14F-4D97-AF65-F5344CB8AC3E}">
        <p14:creationId xmlns:p14="http://schemas.microsoft.com/office/powerpoint/2010/main" val="2632218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2334304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073D1A-A4A7-4F5B-BE54-63CEAB575F6A}"/>
              </a:ext>
            </a:extLst>
          </p:cNvPr>
          <p:cNvSpPr>
            <a:spLocks noGrp="1"/>
          </p:cNvSpPr>
          <p:nvPr>
            <p:ph type="pic" sz="quarter" idx="10" hasCustomPrompt="1"/>
          </p:nvPr>
        </p:nvSpPr>
        <p:spPr>
          <a:xfrm>
            <a:off x="7266709" y="529965"/>
            <a:ext cx="4925290" cy="5798070"/>
          </a:xfrm>
          <a:custGeom>
            <a:avLst/>
            <a:gdLst>
              <a:gd name="connsiteX0" fmla="*/ 857449 w 4925290"/>
              <a:gd name="connsiteY0" fmla="*/ 0 h 5798070"/>
              <a:gd name="connsiteX1" fmla="*/ 4214649 w 4925290"/>
              <a:gd name="connsiteY1" fmla="*/ 0 h 5798070"/>
              <a:gd name="connsiteX2" fmla="*/ 4925290 w 4925290"/>
              <a:gd name="connsiteY2" fmla="*/ 1223176 h 5798070"/>
              <a:gd name="connsiteX3" fmla="*/ 4925290 w 4925290"/>
              <a:gd name="connsiteY3" fmla="*/ 4574894 h 5798070"/>
              <a:gd name="connsiteX4" fmla="*/ 4214649 w 4925290"/>
              <a:gd name="connsiteY4" fmla="*/ 5798070 h 5798070"/>
              <a:gd name="connsiteX5" fmla="*/ 857449 w 4925290"/>
              <a:gd name="connsiteY5" fmla="*/ 5798070 h 5798070"/>
              <a:gd name="connsiteX6" fmla="*/ 0 w 4925290"/>
              <a:gd name="connsiteY6" fmla="*/ 4322202 h 5798070"/>
              <a:gd name="connsiteX7" fmla="*/ 2152428 w 4925290"/>
              <a:gd name="connsiteY7" fmla="*/ 4322202 h 5798070"/>
              <a:gd name="connsiteX8" fmla="*/ 2979260 w 4925290"/>
              <a:gd name="connsiteY8" fmla="*/ 2899035 h 5798070"/>
              <a:gd name="connsiteX9" fmla="*/ 2152428 w 4925290"/>
              <a:gd name="connsiteY9" fmla="*/ 1475868 h 5798070"/>
              <a:gd name="connsiteX10" fmla="*/ 0 w 4925290"/>
              <a:gd name="connsiteY10" fmla="*/ 1475868 h 57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5290" h="5798070">
                <a:moveTo>
                  <a:pt x="857449" y="0"/>
                </a:moveTo>
                <a:lnTo>
                  <a:pt x="4214649" y="0"/>
                </a:lnTo>
                <a:lnTo>
                  <a:pt x="4925290" y="1223176"/>
                </a:lnTo>
                <a:lnTo>
                  <a:pt x="4925290" y="4574894"/>
                </a:lnTo>
                <a:lnTo>
                  <a:pt x="4214649" y="5798070"/>
                </a:lnTo>
                <a:lnTo>
                  <a:pt x="857449" y="5798070"/>
                </a:lnTo>
                <a:lnTo>
                  <a:pt x="0" y="4322202"/>
                </a:lnTo>
                <a:lnTo>
                  <a:pt x="2152428" y="4322202"/>
                </a:lnTo>
                <a:lnTo>
                  <a:pt x="2979260" y="2899035"/>
                </a:lnTo>
                <a:lnTo>
                  <a:pt x="2152428" y="1475868"/>
                </a:lnTo>
                <a:lnTo>
                  <a:pt x="0" y="1475868"/>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Picture Placeholder 12">
            <a:extLst>
              <a:ext uri="{FF2B5EF4-FFF2-40B4-BE49-F238E27FC236}">
                <a16:creationId xmlns:a16="http://schemas.microsoft.com/office/drawing/2014/main" id="{8CF70162-E0C4-4E2A-B2CE-73A493476724}"/>
              </a:ext>
            </a:extLst>
          </p:cNvPr>
          <p:cNvSpPr>
            <a:spLocks noGrp="1"/>
          </p:cNvSpPr>
          <p:nvPr>
            <p:ph type="pic" sz="quarter" idx="11" hasCustomPrompt="1"/>
          </p:nvPr>
        </p:nvSpPr>
        <p:spPr>
          <a:xfrm>
            <a:off x="4525108" y="2105085"/>
            <a:ext cx="4925290" cy="2647831"/>
          </a:xfrm>
          <a:custGeom>
            <a:avLst/>
            <a:gdLst>
              <a:gd name="connsiteX0" fmla="*/ 769169 w 6213231"/>
              <a:gd name="connsiteY0" fmla="*/ 0 h 2647831"/>
              <a:gd name="connsiteX1" fmla="*/ 5444062 w 6213231"/>
              <a:gd name="connsiteY1" fmla="*/ 0 h 2647831"/>
              <a:gd name="connsiteX2" fmla="*/ 6213231 w 6213231"/>
              <a:gd name="connsiteY2" fmla="*/ 1323916 h 2647831"/>
              <a:gd name="connsiteX3" fmla="*/ 5444062 w 6213231"/>
              <a:gd name="connsiteY3" fmla="*/ 2647831 h 2647831"/>
              <a:gd name="connsiteX4" fmla="*/ 769169 w 6213231"/>
              <a:gd name="connsiteY4" fmla="*/ 2647831 h 2647831"/>
              <a:gd name="connsiteX5" fmla="*/ 0 w 6213231"/>
              <a:gd name="connsiteY5" fmla="*/ 1323916 h 26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31" h="2647831">
                <a:moveTo>
                  <a:pt x="769169" y="0"/>
                </a:moveTo>
                <a:lnTo>
                  <a:pt x="5444062" y="0"/>
                </a:lnTo>
                <a:lnTo>
                  <a:pt x="6213231" y="1323916"/>
                </a:lnTo>
                <a:lnTo>
                  <a:pt x="5444062" y="2647831"/>
                </a:lnTo>
                <a:lnTo>
                  <a:pt x="769169" y="2647831"/>
                </a:lnTo>
                <a:lnTo>
                  <a:pt x="0" y="132391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8476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153297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1AEC72C-3C89-4B08-B67E-E04E47BA302D}"/>
              </a:ext>
            </a:extLst>
          </p:cNvPr>
          <p:cNvSpPr>
            <a:spLocks noGrp="1"/>
          </p:cNvSpPr>
          <p:nvPr>
            <p:ph type="pic" sz="quarter" idx="10" hasCustomPrompt="1"/>
          </p:nvPr>
        </p:nvSpPr>
        <p:spPr>
          <a:xfrm>
            <a:off x="5847486" y="342900"/>
            <a:ext cx="5926499" cy="6172200"/>
          </a:xfrm>
          <a:custGeom>
            <a:avLst/>
            <a:gdLst>
              <a:gd name="connsiteX0" fmla="*/ 1240972 w 5926499"/>
              <a:gd name="connsiteY0" fmla="*/ 0 h 6172200"/>
              <a:gd name="connsiteX1" fmla="*/ 5926499 w 5926499"/>
              <a:gd name="connsiteY1" fmla="*/ 0 h 6172200"/>
              <a:gd name="connsiteX2" fmla="*/ 5926499 w 5926499"/>
              <a:gd name="connsiteY2" fmla="*/ 6172200 h 6172200"/>
              <a:gd name="connsiteX3" fmla="*/ 1240972 w 5926499"/>
              <a:gd name="connsiteY3" fmla="*/ 6172200 h 6172200"/>
              <a:gd name="connsiteX4" fmla="*/ 1240972 w 5926499"/>
              <a:gd name="connsiteY4" fmla="*/ 6015988 h 6172200"/>
              <a:gd name="connsiteX5" fmla="*/ 92399 w 5926499"/>
              <a:gd name="connsiteY5" fmla="*/ 6015988 h 6172200"/>
              <a:gd name="connsiteX6" fmla="*/ 92399 w 5926499"/>
              <a:gd name="connsiteY6" fmla="*/ 5938701 h 6172200"/>
              <a:gd name="connsiteX7" fmla="*/ 1240972 w 5926499"/>
              <a:gd name="connsiteY7" fmla="*/ 5938701 h 6172200"/>
              <a:gd name="connsiteX8" fmla="*/ 1240972 w 5926499"/>
              <a:gd name="connsiteY8" fmla="*/ 5859778 h 6172200"/>
              <a:gd name="connsiteX9" fmla="*/ 497028 w 5926499"/>
              <a:gd name="connsiteY9" fmla="*/ 5859778 h 6172200"/>
              <a:gd name="connsiteX10" fmla="*/ 497028 w 5926499"/>
              <a:gd name="connsiteY10" fmla="*/ 5668190 h 6172200"/>
              <a:gd name="connsiteX11" fmla="*/ 1240972 w 5926499"/>
              <a:gd name="connsiteY11" fmla="*/ 5668190 h 6172200"/>
              <a:gd name="connsiteX12" fmla="*/ 1240972 w 5926499"/>
              <a:gd name="connsiteY12" fmla="*/ 5589267 h 6172200"/>
              <a:gd name="connsiteX13" fmla="*/ 2775704 w 5926499"/>
              <a:gd name="connsiteY13" fmla="*/ 5589267 h 6172200"/>
              <a:gd name="connsiteX14" fmla="*/ 2775704 w 5926499"/>
              <a:gd name="connsiteY14" fmla="*/ 5511980 h 6172200"/>
              <a:gd name="connsiteX15" fmla="*/ 1240972 w 5926499"/>
              <a:gd name="connsiteY15" fmla="*/ 5511980 h 6172200"/>
              <a:gd name="connsiteX16" fmla="*/ 1240972 w 5926499"/>
              <a:gd name="connsiteY16" fmla="*/ 5222694 h 6172200"/>
              <a:gd name="connsiteX17" fmla="*/ 2993421 w 5926499"/>
              <a:gd name="connsiteY17" fmla="*/ 5222694 h 6172200"/>
              <a:gd name="connsiteX18" fmla="*/ 2993421 w 5926499"/>
              <a:gd name="connsiteY18" fmla="*/ 5031107 h 6172200"/>
              <a:gd name="connsiteX19" fmla="*/ 1240972 w 5926499"/>
              <a:gd name="connsiteY19" fmla="*/ 5031107 h 6172200"/>
              <a:gd name="connsiteX20" fmla="*/ 1240972 w 5926499"/>
              <a:gd name="connsiteY20" fmla="*/ 4922382 h 6172200"/>
              <a:gd name="connsiteX21" fmla="*/ 225578 w 5926499"/>
              <a:gd name="connsiteY21" fmla="*/ 4922382 h 6172200"/>
              <a:gd name="connsiteX22" fmla="*/ 225578 w 5926499"/>
              <a:gd name="connsiteY22" fmla="*/ 4845095 h 6172200"/>
              <a:gd name="connsiteX23" fmla="*/ 1240972 w 5926499"/>
              <a:gd name="connsiteY23" fmla="*/ 4845095 h 6172200"/>
              <a:gd name="connsiteX24" fmla="*/ 1240972 w 5926499"/>
              <a:gd name="connsiteY24" fmla="*/ 4721133 h 6172200"/>
              <a:gd name="connsiteX25" fmla="*/ 2181818 w 5926499"/>
              <a:gd name="connsiteY25" fmla="*/ 4721133 h 6172200"/>
              <a:gd name="connsiteX26" fmla="*/ 2181818 w 5926499"/>
              <a:gd name="connsiteY26" fmla="*/ 4655818 h 6172200"/>
              <a:gd name="connsiteX27" fmla="*/ 1240972 w 5926499"/>
              <a:gd name="connsiteY27" fmla="*/ 4655818 h 6172200"/>
              <a:gd name="connsiteX28" fmla="*/ 1240972 w 5926499"/>
              <a:gd name="connsiteY28" fmla="*/ 4516481 h 6172200"/>
              <a:gd name="connsiteX29" fmla="*/ 497028 w 5926499"/>
              <a:gd name="connsiteY29" fmla="*/ 4516481 h 6172200"/>
              <a:gd name="connsiteX30" fmla="*/ 497028 w 5926499"/>
              <a:gd name="connsiteY30" fmla="*/ 4439194 h 6172200"/>
              <a:gd name="connsiteX31" fmla="*/ 1240972 w 5926499"/>
              <a:gd name="connsiteY31" fmla="*/ 4439194 h 6172200"/>
              <a:gd name="connsiteX32" fmla="*/ 1240972 w 5926499"/>
              <a:gd name="connsiteY32" fmla="*/ 4321628 h 6172200"/>
              <a:gd name="connsiteX33" fmla="*/ 2347278 w 5926499"/>
              <a:gd name="connsiteY33" fmla="*/ 4321628 h 6172200"/>
              <a:gd name="connsiteX34" fmla="*/ 2347278 w 5926499"/>
              <a:gd name="connsiteY34" fmla="*/ 4130040 h 6172200"/>
              <a:gd name="connsiteX35" fmla="*/ 1240972 w 5926499"/>
              <a:gd name="connsiteY35" fmla="*/ 4130040 h 6172200"/>
              <a:gd name="connsiteX36" fmla="*/ 1240972 w 5926499"/>
              <a:gd name="connsiteY36" fmla="*/ 3828776 h 6172200"/>
              <a:gd name="connsiteX37" fmla="*/ 2347278 w 5926499"/>
              <a:gd name="connsiteY37" fmla="*/ 3828776 h 6172200"/>
              <a:gd name="connsiteX38" fmla="*/ 2347278 w 5926499"/>
              <a:gd name="connsiteY38" fmla="*/ 3751489 h 6172200"/>
              <a:gd name="connsiteX39" fmla="*/ 1240972 w 5926499"/>
              <a:gd name="connsiteY39" fmla="*/ 3751489 h 6172200"/>
              <a:gd name="connsiteX40" fmla="*/ 1240972 w 5926499"/>
              <a:gd name="connsiteY40" fmla="*/ 3567249 h 6172200"/>
              <a:gd name="connsiteX41" fmla="*/ 544605 w 5926499"/>
              <a:gd name="connsiteY41" fmla="*/ 3567249 h 6172200"/>
              <a:gd name="connsiteX42" fmla="*/ 544605 w 5926499"/>
              <a:gd name="connsiteY42" fmla="*/ 3279866 h 6172200"/>
              <a:gd name="connsiteX43" fmla="*/ 1240972 w 5926499"/>
              <a:gd name="connsiteY43" fmla="*/ 3279866 h 6172200"/>
              <a:gd name="connsiteX44" fmla="*/ 1240972 w 5926499"/>
              <a:gd name="connsiteY44" fmla="*/ 3141069 h 6172200"/>
              <a:gd name="connsiteX45" fmla="*/ 0 w 5926499"/>
              <a:gd name="connsiteY45" fmla="*/ 3141069 h 6172200"/>
              <a:gd name="connsiteX46" fmla="*/ 0 w 5926499"/>
              <a:gd name="connsiteY46" fmla="*/ 3063782 h 6172200"/>
              <a:gd name="connsiteX47" fmla="*/ 1240972 w 5926499"/>
              <a:gd name="connsiteY47" fmla="*/ 3063782 h 6172200"/>
              <a:gd name="connsiteX48" fmla="*/ 1240972 w 5926499"/>
              <a:gd name="connsiteY48" fmla="*/ 2942953 h 6172200"/>
              <a:gd name="connsiteX49" fmla="*/ 343464 w 5926499"/>
              <a:gd name="connsiteY49" fmla="*/ 2942953 h 6172200"/>
              <a:gd name="connsiteX50" fmla="*/ 343464 w 5926499"/>
              <a:gd name="connsiteY50" fmla="*/ 2865666 h 6172200"/>
              <a:gd name="connsiteX51" fmla="*/ 1240972 w 5926499"/>
              <a:gd name="connsiteY51" fmla="*/ 2865666 h 6172200"/>
              <a:gd name="connsiteX52" fmla="*/ 1240972 w 5926499"/>
              <a:gd name="connsiteY52" fmla="*/ 2770414 h 6172200"/>
              <a:gd name="connsiteX53" fmla="*/ 2020709 w 5926499"/>
              <a:gd name="connsiteY53" fmla="*/ 2770414 h 6172200"/>
              <a:gd name="connsiteX54" fmla="*/ 2020709 w 5926499"/>
              <a:gd name="connsiteY54" fmla="*/ 2705099 h 6172200"/>
              <a:gd name="connsiteX55" fmla="*/ 1240972 w 5926499"/>
              <a:gd name="connsiteY55" fmla="*/ 2705099 h 6172200"/>
              <a:gd name="connsiteX56" fmla="*/ 1240972 w 5926499"/>
              <a:gd name="connsiteY56" fmla="*/ 2453364 h 6172200"/>
              <a:gd name="connsiteX57" fmla="*/ 2113162 w 5926499"/>
              <a:gd name="connsiteY57" fmla="*/ 2453364 h 6172200"/>
              <a:gd name="connsiteX58" fmla="*/ 2113162 w 5926499"/>
              <a:gd name="connsiteY58" fmla="*/ 2261777 h 6172200"/>
              <a:gd name="connsiteX59" fmla="*/ 1240972 w 5926499"/>
              <a:gd name="connsiteY59" fmla="*/ 2261777 h 6172200"/>
              <a:gd name="connsiteX60" fmla="*/ 1240972 w 5926499"/>
              <a:gd name="connsiteY60" fmla="*/ 2065018 h 6172200"/>
              <a:gd name="connsiteX61" fmla="*/ 544605 w 5926499"/>
              <a:gd name="connsiteY61" fmla="*/ 2065018 h 6172200"/>
              <a:gd name="connsiteX62" fmla="*/ 544605 w 5926499"/>
              <a:gd name="connsiteY62" fmla="*/ 1999703 h 6172200"/>
              <a:gd name="connsiteX63" fmla="*/ 1240972 w 5926499"/>
              <a:gd name="connsiteY63" fmla="*/ 1999703 h 6172200"/>
              <a:gd name="connsiteX64" fmla="*/ 1240972 w 5926499"/>
              <a:gd name="connsiteY64" fmla="*/ 1794507 h 6172200"/>
              <a:gd name="connsiteX65" fmla="*/ 2587402 w 5926499"/>
              <a:gd name="connsiteY65" fmla="*/ 1794507 h 6172200"/>
              <a:gd name="connsiteX66" fmla="*/ 2587402 w 5926499"/>
              <a:gd name="connsiteY66" fmla="*/ 1717220 h 6172200"/>
              <a:gd name="connsiteX67" fmla="*/ 1240972 w 5926499"/>
              <a:gd name="connsiteY67" fmla="*/ 1717220 h 6172200"/>
              <a:gd name="connsiteX68" fmla="*/ 1240972 w 5926499"/>
              <a:gd name="connsiteY68" fmla="*/ 1582782 h 6172200"/>
              <a:gd name="connsiteX69" fmla="*/ 191589 w 5926499"/>
              <a:gd name="connsiteY69" fmla="*/ 1582782 h 6172200"/>
              <a:gd name="connsiteX70" fmla="*/ 191589 w 5926499"/>
              <a:gd name="connsiteY70" fmla="*/ 1391193 h 6172200"/>
              <a:gd name="connsiteX71" fmla="*/ 1240972 w 5926499"/>
              <a:gd name="connsiteY71" fmla="*/ 1391193 h 6172200"/>
              <a:gd name="connsiteX72" fmla="*/ 1240972 w 5926499"/>
              <a:gd name="connsiteY72" fmla="*/ 1256756 h 6172200"/>
              <a:gd name="connsiteX73" fmla="*/ 2981203 w 5926499"/>
              <a:gd name="connsiteY73" fmla="*/ 1256756 h 6172200"/>
              <a:gd name="connsiteX74" fmla="*/ 2981203 w 5926499"/>
              <a:gd name="connsiteY74" fmla="*/ 1179469 h 6172200"/>
              <a:gd name="connsiteX75" fmla="*/ 1240972 w 5926499"/>
              <a:gd name="connsiteY75" fmla="*/ 1179469 h 6172200"/>
              <a:gd name="connsiteX76" fmla="*/ 1240972 w 5926499"/>
              <a:gd name="connsiteY76" fmla="*/ 1024346 h 6172200"/>
              <a:gd name="connsiteX77" fmla="*/ 2051188 w 5926499"/>
              <a:gd name="connsiteY77" fmla="*/ 1024346 h 6172200"/>
              <a:gd name="connsiteX78" fmla="*/ 2051188 w 5926499"/>
              <a:gd name="connsiteY78" fmla="*/ 828402 h 6172200"/>
              <a:gd name="connsiteX79" fmla="*/ 1240972 w 5926499"/>
              <a:gd name="connsiteY79" fmla="*/ 828402 h 6172200"/>
              <a:gd name="connsiteX80" fmla="*/ 1240972 w 5926499"/>
              <a:gd name="connsiteY80" fmla="*/ 695597 h 6172200"/>
              <a:gd name="connsiteX81" fmla="*/ 579440 w 5926499"/>
              <a:gd name="connsiteY81" fmla="*/ 695597 h 6172200"/>
              <a:gd name="connsiteX82" fmla="*/ 579440 w 5926499"/>
              <a:gd name="connsiteY82" fmla="*/ 504009 h 6172200"/>
              <a:gd name="connsiteX83" fmla="*/ 1240972 w 5926499"/>
              <a:gd name="connsiteY83" fmla="*/ 504009 h 6172200"/>
              <a:gd name="connsiteX84" fmla="*/ 1240972 w 5926499"/>
              <a:gd name="connsiteY84" fmla="*/ 447943 h 6172200"/>
              <a:gd name="connsiteX85" fmla="*/ 977276 w 5926499"/>
              <a:gd name="connsiteY85" fmla="*/ 447943 h 6172200"/>
              <a:gd name="connsiteX86" fmla="*/ 977276 w 5926499"/>
              <a:gd name="connsiteY86" fmla="*/ 370656 h 6172200"/>
              <a:gd name="connsiteX87" fmla="*/ 1240972 w 5926499"/>
              <a:gd name="connsiteY87" fmla="*/ 370656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26499" h="6172200">
                <a:moveTo>
                  <a:pt x="1240972" y="0"/>
                </a:moveTo>
                <a:lnTo>
                  <a:pt x="5926499" y="0"/>
                </a:lnTo>
                <a:lnTo>
                  <a:pt x="5926499" y="6172200"/>
                </a:lnTo>
                <a:lnTo>
                  <a:pt x="1240972" y="6172200"/>
                </a:lnTo>
                <a:lnTo>
                  <a:pt x="1240972" y="6015988"/>
                </a:lnTo>
                <a:lnTo>
                  <a:pt x="92399" y="6015988"/>
                </a:lnTo>
                <a:lnTo>
                  <a:pt x="92399" y="5938701"/>
                </a:lnTo>
                <a:lnTo>
                  <a:pt x="1240972" y="5938701"/>
                </a:lnTo>
                <a:lnTo>
                  <a:pt x="1240972" y="5859778"/>
                </a:lnTo>
                <a:lnTo>
                  <a:pt x="497028" y="5859778"/>
                </a:lnTo>
                <a:lnTo>
                  <a:pt x="497028" y="5668190"/>
                </a:lnTo>
                <a:lnTo>
                  <a:pt x="1240972" y="5668190"/>
                </a:lnTo>
                <a:lnTo>
                  <a:pt x="1240972" y="5589267"/>
                </a:lnTo>
                <a:lnTo>
                  <a:pt x="2775704" y="5589267"/>
                </a:lnTo>
                <a:lnTo>
                  <a:pt x="2775704" y="5511980"/>
                </a:lnTo>
                <a:lnTo>
                  <a:pt x="1240972" y="5511980"/>
                </a:lnTo>
                <a:lnTo>
                  <a:pt x="1240972" y="5222694"/>
                </a:lnTo>
                <a:lnTo>
                  <a:pt x="2993421" y="5222694"/>
                </a:lnTo>
                <a:lnTo>
                  <a:pt x="2993421" y="5031107"/>
                </a:lnTo>
                <a:lnTo>
                  <a:pt x="1240972" y="5031107"/>
                </a:lnTo>
                <a:lnTo>
                  <a:pt x="1240972" y="4922382"/>
                </a:lnTo>
                <a:lnTo>
                  <a:pt x="225578" y="4922382"/>
                </a:lnTo>
                <a:lnTo>
                  <a:pt x="225578" y="4845095"/>
                </a:lnTo>
                <a:lnTo>
                  <a:pt x="1240972" y="4845095"/>
                </a:lnTo>
                <a:lnTo>
                  <a:pt x="1240972" y="4721133"/>
                </a:lnTo>
                <a:lnTo>
                  <a:pt x="2181818" y="4721133"/>
                </a:lnTo>
                <a:lnTo>
                  <a:pt x="2181818" y="4655818"/>
                </a:lnTo>
                <a:lnTo>
                  <a:pt x="1240972" y="4655818"/>
                </a:lnTo>
                <a:lnTo>
                  <a:pt x="1240972" y="4516481"/>
                </a:lnTo>
                <a:lnTo>
                  <a:pt x="497028" y="4516481"/>
                </a:lnTo>
                <a:lnTo>
                  <a:pt x="497028" y="4439194"/>
                </a:lnTo>
                <a:lnTo>
                  <a:pt x="1240972" y="4439194"/>
                </a:lnTo>
                <a:lnTo>
                  <a:pt x="1240972" y="4321628"/>
                </a:lnTo>
                <a:lnTo>
                  <a:pt x="2347278" y="4321628"/>
                </a:lnTo>
                <a:lnTo>
                  <a:pt x="2347278" y="4130040"/>
                </a:lnTo>
                <a:lnTo>
                  <a:pt x="1240972" y="4130040"/>
                </a:lnTo>
                <a:lnTo>
                  <a:pt x="1240972" y="3828776"/>
                </a:lnTo>
                <a:lnTo>
                  <a:pt x="2347278" y="3828776"/>
                </a:lnTo>
                <a:lnTo>
                  <a:pt x="2347278" y="3751489"/>
                </a:lnTo>
                <a:lnTo>
                  <a:pt x="1240972" y="3751489"/>
                </a:lnTo>
                <a:lnTo>
                  <a:pt x="1240972" y="3567249"/>
                </a:lnTo>
                <a:lnTo>
                  <a:pt x="544605" y="3567249"/>
                </a:lnTo>
                <a:lnTo>
                  <a:pt x="544605" y="3279866"/>
                </a:lnTo>
                <a:lnTo>
                  <a:pt x="1240972" y="3279866"/>
                </a:lnTo>
                <a:lnTo>
                  <a:pt x="1240972" y="3141069"/>
                </a:lnTo>
                <a:lnTo>
                  <a:pt x="0" y="3141069"/>
                </a:lnTo>
                <a:lnTo>
                  <a:pt x="0" y="3063782"/>
                </a:lnTo>
                <a:lnTo>
                  <a:pt x="1240972" y="3063782"/>
                </a:lnTo>
                <a:lnTo>
                  <a:pt x="1240972" y="2942953"/>
                </a:lnTo>
                <a:lnTo>
                  <a:pt x="343464" y="2942953"/>
                </a:lnTo>
                <a:lnTo>
                  <a:pt x="343464" y="2865666"/>
                </a:lnTo>
                <a:lnTo>
                  <a:pt x="1240972" y="2865666"/>
                </a:lnTo>
                <a:lnTo>
                  <a:pt x="1240972" y="2770414"/>
                </a:lnTo>
                <a:lnTo>
                  <a:pt x="2020709" y="2770414"/>
                </a:lnTo>
                <a:lnTo>
                  <a:pt x="2020709" y="2705099"/>
                </a:lnTo>
                <a:lnTo>
                  <a:pt x="1240972" y="2705099"/>
                </a:lnTo>
                <a:lnTo>
                  <a:pt x="1240972" y="2453364"/>
                </a:lnTo>
                <a:lnTo>
                  <a:pt x="2113162" y="2453364"/>
                </a:lnTo>
                <a:lnTo>
                  <a:pt x="2113162" y="2261777"/>
                </a:lnTo>
                <a:lnTo>
                  <a:pt x="1240972" y="2261777"/>
                </a:lnTo>
                <a:lnTo>
                  <a:pt x="1240972" y="2065018"/>
                </a:lnTo>
                <a:lnTo>
                  <a:pt x="544605" y="2065018"/>
                </a:lnTo>
                <a:lnTo>
                  <a:pt x="544605" y="1999703"/>
                </a:lnTo>
                <a:lnTo>
                  <a:pt x="1240972" y="1999703"/>
                </a:lnTo>
                <a:lnTo>
                  <a:pt x="1240972" y="1794507"/>
                </a:lnTo>
                <a:lnTo>
                  <a:pt x="2587402" y="1794507"/>
                </a:lnTo>
                <a:lnTo>
                  <a:pt x="2587402" y="1717220"/>
                </a:lnTo>
                <a:lnTo>
                  <a:pt x="1240972" y="1717220"/>
                </a:lnTo>
                <a:lnTo>
                  <a:pt x="1240972" y="1582782"/>
                </a:lnTo>
                <a:lnTo>
                  <a:pt x="191589" y="1582782"/>
                </a:lnTo>
                <a:lnTo>
                  <a:pt x="191589" y="1391193"/>
                </a:lnTo>
                <a:lnTo>
                  <a:pt x="1240972" y="1391193"/>
                </a:lnTo>
                <a:lnTo>
                  <a:pt x="1240972" y="1256756"/>
                </a:lnTo>
                <a:lnTo>
                  <a:pt x="2981203" y="1256756"/>
                </a:lnTo>
                <a:lnTo>
                  <a:pt x="2981203" y="1179469"/>
                </a:lnTo>
                <a:lnTo>
                  <a:pt x="1240972" y="1179469"/>
                </a:lnTo>
                <a:lnTo>
                  <a:pt x="1240972" y="1024346"/>
                </a:lnTo>
                <a:lnTo>
                  <a:pt x="2051188" y="1024346"/>
                </a:lnTo>
                <a:lnTo>
                  <a:pt x="2051188" y="828402"/>
                </a:lnTo>
                <a:lnTo>
                  <a:pt x="1240972" y="828402"/>
                </a:lnTo>
                <a:lnTo>
                  <a:pt x="1240972" y="695597"/>
                </a:lnTo>
                <a:lnTo>
                  <a:pt x="579440" y="695597"/>
                </a:lnTo>
                <a:lnTo>
                  <a:pt x="579440" y="504009"/>
                </a:lnTo>
                <a:lnTo>
                  <a:pt x="1240972" y="504009"/>
                </a:lnTo>
                <a:lnTo>
                  <a:pt x="1240972" y="447943"/>
                </a:lnTo>
                <a:lnTo>
                  <a:pt x="977276" y="447943"/>
                </a:lnTo>
                <a:lnTo>
                  <a:pt x="977276" y="370656"/>
                </a:lnTo>
                <a:lnTo>
                  <a:pt x="1240972" y="37065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9638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242656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7"/>
        <p:cNvGrpSpPr/>
        <p:nvPr/>
      </p:nvGrpSpPr>
      <p:grpSpPr>
        <a:xfrm>
          <a:off x="0" y="0"/>
          <a:ext cx="0" cy="0"/>
          <a:chOff x="0" y="0"/>
          <a:chExt cx="0" cy="0"/>
        </a:xfrm>
      </p:grpSpPr>
      <p:sp>
        <p:nvSpPr>
          <p:cNvPr id="18" name="Google Shape;18;p31"/>
          <p:cNvSpPr/>
          <p:nvPr/>
        </p:nvSpPr>
        <p:spPr>
          <a:xfrm>
            <a:off x="0" y="1"/>
            <a:ext cx="12192000" cy="579507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1"/>
          <p:cNvSpPr txBox="1">
            <a:spLocks noGrp="1"/>
          </p:cNvSpPr>
          <p:nvPr>
            <p:ph type="title"/>
          </p:nvPr>
        </p:nvSpPr>
        <p:spPr>
          <a:xfrm>
            <a:off x="279401" y="273051"/>
            <a:ext cx="11636375" cy="4603751"/>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lt1"/>
              </a:buClr>
              <a:buSzPts val="7000"/>
              <a:buFont typeface="Arial"/>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977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C6032FB9-BC74-4D22-9490-C57A3761EB46}"/>
              </a:ext>
            </a:extLst>
          </p:cNvPr>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1200" b="1" i="0">
                <a:solidFill>
                  <a:schemeClr val="bg1"/>
                </a:solidFill>
                <a:latin typeface="Arial"/>
                <a:cs typeface="Arial"/>
              </a:defRPr>
            </a:lvl1pPr>
          </a:lstStyle>
          <a:p>
            <a:pPr marL="12700">
              <a:lnSpc>
                <a:spcPts val="1430"/>
              </a:lnSpc>
            </a:pPr>
            <a:r>
              <a:rPr spc="-10" dirty="0">
                <a:solidFill>
                  <a:srgbClr val="002F86"/>
                </a:solidFill>
              </a:rPr>
              <a:t>05.03.2021</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solidFill>
                  <a:srgbClr val="002F86"/>
                </a:solidFill>
              </a:rPr>
              <a:t>‹nr.›</a:t>
            </a:fld>
            <a:endParaRPr spc="-25" dirty="0">
              <a:solidFill>
                <a:srgbClr val="002F86"/>
              </a:solidFill>
            </a:endParaRPr>
          </a:p>
        </p:txBody>
      </p:sp>
    </p:spTree>
    <p:extLst>
      <p:ext uri="{BB962C8B-B14F-4D97-AF65-F5344CB8AC3E}">
        <p14:creationId xmlns:p14="http://schemas.microsoft.com/office/powerpoint/2010/main" val="104080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705286" y="6010824"/>
            <a:ext cx="2266892" cy="603986"/>
          </a:xfrm>
          <a:prstGeom prst="rect">
            <a:avLst/>
          </a:prstGeom>
        </p:spPr>
      </p:pic>
      <p:sp>
        <p:nvSpPr>
          <p:cNvPr id="17" name="bg object 17"/>
          <p:cNvSpPr/>
          <p:nvPr/>
        </p:nvSpPr>
        <p:spPr>
          <a:xfrm>
            <a:off x="278891" y="272795"/>
            <a:ext cx="407034" cy="64135"/>
          </a:xfrm>
          <a:custGeom>
            <a:avLst/>
            <a:gdLst/>
            <a:ahLst/>
            <a:cxnLst/>
            <a:rect l="l" t="t" r="r" b="b"/>
            <a:pathLst>
              <a:path w="407034" h="64135">
                <a:moveTo>
                  <a:pt x="406908" y="0"/>
                </a:moveTo>
                <a:lnTo>
                  <a:pt x="0" y="0"/>
                </a:lnTo>
                <a:lnTo>
                  <a:pt x="0" y="64007"/>
                </a:lnTo>
                <a:lnTo>
                  <a:pt x="406908" y="64007"/>
                </a:lnTo>
                <a:lnTo>
                  <a:pt x="406908" y="0"/>
                </a:lnTo>
                <a:close/>
              </a:path>
            </a:pathLst>
          </a:custGeom>
          <a:solidFill>
            <a:srgbClr val="41B6E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200" b="1" i="0">
                <a:solidFill>
                  <a:schemeClr val="bg1"/>
                </a:solidFill>
                <a:latin typeface="Arial"/>
                <a:cs typeface="Arial"/>
              </a:defRPr>
            </a:lvl1pPr>
          </a:lstStyle>
          <a:p>
            <a:pPr marL="12700">
              <a:lnSpc>
                <a:spcPts val="1430"/>
              </a:lnSpc>
            </a:pPr>
            <a:r>
              <a:rPr spc="-10" dirty="0">
                <a:solidFill>
                  <a:srgbClr val="002F86"/>
                </a:solidFill>
              </a:rPr>
              <a:t>05.03.2021</a:t>
            </a:r>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solidFill>
                  <a:srgbClr val="002F86"/>
                </a:solidFill>
              </a:rPr>
              <a:t>‹nr.›</a:t>
            </a:fld>
            <a:endParaRPr spc="-25" dirty="0">
              <a:solidFill>
                <a:srgbClr val="002F86"/>
              </a:solidFill>
            </a:endParaRPr>
          </a:p>
        </p:txBody>
      </p:sp>
    </p:spTree>
    <p:extLst>
      <p:ext uri="{BB962C8B-B14F-4D97-AF65-F5344CB8AC3E}">
        <p14:creationId xmlns:p14="http://schemas.microsoft.com/office/powerpoint/2010/main" val="4125549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1"/>
          <p:cNvSpPr/>
          <p:nvPr/>
        </p:nvSpPr>
        <p:spPr>
          <a:xfrm>
            <a:off x="0" y="1"/>
            <a:ext cx="12192000" cy="579507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1"/>
          <p:cNvSpPr txBox="1">
            <a:spLocks noGrp="1"/>
          </p:cNvSpPr>
          <p:nvPr>
            <p:ph type="title"/>
          </p:nvPr>
        </p:nvSpPr>
        <p:spPr>
          <a:xfrm>
            <a:off x="279401" y="273051"/>
            <a:ext cx="11636375" cy="4603751"/>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lt1"/>
              </a:buClr>
              <a:buSzPts val="7000"/>
              <a:buFont typeface="Arial"/>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3758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9140000">
            <a:off x="268224" y="5870448"/>
            <a:ext cx="2901696" cy="201168"/>
          </a:xfrm>
          <a:prstGeom prst="rect">
            <a:avLst/>
          </a:prstGeom>
        </p:spPr>
        <p:txBody>
          <a:bodyPr/>
          <a:lstStyle/>
          <a:p>
            <a:fld id="{45FE6251-2874-3747-9CBF-B63B41FBFF2C}" type="datetimeFigureOut">
              <a:rPr lang="en-US" smtClean="0"/>
              <a:t>3/15/2022</a:t>
            </a:fld>
            <a:endParaRPr lang="en-US"/>
          </a:p>
        </p:txBody>
      </p:sp>
      <p:sp>
        <p:nvSpPr>
          <p:cNvPr id="3" name="Footer Placeholder 2"/>
          <p:cNvSpPr>
            <a:spLocks noGrp="1"/>
          </p:cNvSpPr>
          <p:nvPr>
            <p:ph type="ftr" sz="quarter" idx="11"/>
          </p:nvPr>
        </p:nvSpPr>
        <p:spPr>
          <a:xfrm>
            <a:off x="4690019" y="6285122"/>
            <a:ext cx="6299200" cy="274320"/>
          </a:xfrm>
          <a:prstGeom prst="rect">
            <a:avLst/>
          </a:prstGeom>
        </p:spPr>
        <p:txBody>
          <a:bodyPr/>
          <a:lstStyle/>
          <a:p>
            <a:endParaRPr lang="en-US"/>
          </a:p>
        </p:txBody>
      </p:sp>
      <p:sp>
        <p:nvSpPr>
          <p:cNvPr id="4" name="Slide Number Placeholder 3"/>
          <p:cNvSpPr>
            <a:spLocks noGrp="1"/>
          </p:cNvSpPr>
          <p:nvPr>
            <p:ph type="sldNum" sz="quarter" idx="12"/>
          </p:nvPr>
        </p:nvSpPr>
        <p:spPr>
          <a:xfrm>
            <a:off x="11260667" y="6464362"/>
            <a:ext cx="321733" cy="260226"/>
          </a:xfrm>
          <a:prstGeom prst="rect">
            <a:avLst/>
          </a:prstGeom>
        </p:spPr>
        <p:txBody>
          <a:bodyPr/>
          <a:lstStyle/>
          <a:p>
            <a:fld id="{7791DDA0-73E5-8C41-BB6E-8ED092FF99B0}" type="slidenum">
              <a:rPr lang="en-US" smtClean="0"/>
              <a:t>‹nr.›</a:t>
            </a:fld>
            <a:endParaRPr lang="en-US"/>
          </a:p>
        </p:txBody>
      </p:sp>
    </p:spTree>
    <p:extLst>
      <p:ext uri="{BB962C8B-B14F-4D97-AF65-F5344CB8AC3E}">
        <p14:creationId xmlns:p14="http://schemas.microsoft.com/office/powerpoint/2010/main" val="160980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oeg eigen afbeelding in">
    <p:spTree>
      <p:nvGrpSpPr>
        <p:cNvPr id="1" name=""/>
        <p:cNvGrpSpPr/>
        <p:nvPr/>
      </p:nvGrpSpPr>
      <p:grpSpPr>
        <a:xfrm>
          <a:off x="0" y="0"/>
          <a:ext cx="0" cy="0"/>
          <a:chOff x="0" y="0"/>
          <a:chExt cx="0" cy="0"/>
        </a:xfrm>
      </p:grpSpPr>
      <p:sp>
        <p:nvSpPr>
          <p:cNvPr id="17" name="Rechthoek 16"/>
          <p:cNvSpPr/>
          <p:nvPr userDrawn="1"/>
        </p:nvSpPr>
        <p:spPr>
          <a:xfrm>
            <a:off x="2" y="6133763"/>
            <a:ext cx="12191999" cy="7242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9" name="Rechthoek 8"/>
          <p:cNvSpPr/>
          <p:nvPr userDrawn="1"/>
        </p:nvSpPr>
        <p:spPr>
          <a:xfrm>
            <a:off x="1" y="4997302"/>
            <a:ext cx="12192000" cy="1168002"/>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el 1"/>
          <p:cNvSpPr>
            <a:spLocks noGrp="1"/>
          </p:cNvSpPr>
          <p:nvPr>
            <p:ph type="ctrTitle" hasCustomPrompt="1"/>
          </p:nvPr>
        </p:nvSpPr>
        <p:spPr>
          <a:xfrm>
            <a:off x="143338" y="5199336"/>
            <a:ext cx="11739254" cy="461913"/>
          </a:xfrm>
        </p:spPr>
        <p:txBody>
          <a:bodyPr anchor="t" anchorCtr="0">
            <a:noAutofit/>
          </a:bodyPr>
          <a:lstStyle>
            <a:lvl1pPr algn="l">
              <a:lnSpc>
                <a:spcPts val="2963"/>
              </a:lnSpc>
              <a:defRPr sz="2963"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43338" y="5661248"/>
            <a:ext cx="11739254" cy="288032"/>
          </a:xfrm>
        </p:spPr>
        <p:txBody>
          <a:bodyPr anchor="ctr" anchorCtr="0">
            <a:noAutofit/>
          </a:bodyPr>
          <a:lstStyle>
            <a:lvl1pPr marL="0" indent="0" algn="l">
              <a:buNone/>
              <a:defRPr sz="2116">
                <a:solidFill>
                  <a:srgbClr val="365172"/>
                </a:solidFill>
              </a:defRPr>
            </a:lvl1pPr>
            <a:lvl2pPr marL="483763" indent="0" algn="ctr">
              <a:buNone/>
              <a:defRPr>
                <a:solidFill>
                  <a:schemeClr val="tx1">
                    <a:tint val="75000"/>
                  </a:schemeClr>
                </a:solidFill>
              </a:defRPr>
            </a:lvl2pPr>
            <a:lvl3pPr marL="967527" indent="0" algn="ctr">
              <a:buNone/>
              <a:defRPr>
                <a:solidFill>
                  <a:schemeClr val="tx1">
                    <a:tint val="75000"/>
                  </a:schemeClr>
                </a:solidFill>
              </a:defRPr>
            </a:lvl3pPr>
            <a:lvl4pPr marL="1451290" indent="0" algn="ctr">
              <a:buNone/>
              <a:defRPr>
                <a:solidFill>
                  <a:schemeClr val="tx1">
                    <a:tint val="75000"/>
                  </a:schemeClr>
                </a:solidFill>
              </a:defRPr>
            </a:lvl4pPr>
            <a:lvl5pPr marL="1935053" indent="0" algn="ctr">
              <a:buNone/>
              <a:defRPr>
                <a:solidFill>
                  <a:schemeClr val="tx1">
                    <a:tint val="75000"/>
                  </a:schemeClr>
                </a:solidFill>
              </a:defRPr>
            </a:lvl5pPr>
            <a:lvl6pPr marL="2418817" indent="0" algn="ctr">
              <a:buNone/>
              <a:defRPr>
                <a:solidFill>
                  <a:schemeClr val="tx1">
                    <a:tint val="75000"/>
                  </a:schemeClr>
                </a:solidFill>
              </a:defRPr>
            </a:lvl6pPr>
            <a:lvl7pPr marL="2902580" indent="0" algn="ctr">
              <a:buNone/>
              <a:defRPr>
                <a:solidFill>
                  <a:schemeClr val="tx1">
                    <a:tint val="75000"/>
                  </a:schemeClr>
                </a:solidFill>
              </a:defRPr>
            </a:lvl7pPr>
            <a:lvl8pPr marL="3386343" indent="0" algn="ctr">
              <a:buNone/>
              <a:defRPr>
                <a:solidFill>
                  <a:schemeClr val="tx1">
                    <a:tint val="75000"/>
                  </a:schemeClr>
                </a:solidFill>
              </a:defRPr>
            </a:lvl8pPr>
            <a:lvl9pPr marL="3870107" indent="0" algn="ctr">
              <a:buNone/>
              <a:defRPr>
                <a:solidFill>
                  <a:schemeClr val="tx1">
                    <a:tint val="75000"/>
                  </a:schemeClr>
                </a:solidFill>
              </a:defRPr>
            </a:lvl9pPr>
          </a:lstStyle>
          <a:p>
            <a:r>
              <a:rPr lang="en-US"/>
              <a:t>Click to edit Master subtitle style</a:t>
            </a:r>
            <a:endParaRPr lang="en-US" dirty="0"/>
          </a:p>
        </p:txBody>
      </p:sp>
      <p:sp>
        <p:nvSpPr>
          <p:cNvPr id="4" name="Tijdelijke aanduiding voor datum 3"/>
          <p:cNvSpPr>
            <a:spLocks noGrp="1"/>
          </p:cNvSpPr>
          <p:nvPr>
            <p:ph type="dt" sz="half" idx="10"/>
          </p:nvPr>
        </p:nvSpPr>
        <p:spPr/>
        <p:txBody>
          <a:bodyPr/>
          <a:lstStyle/>
          <a:p>
            <a:fld id="{4ABCD03A-3AF5-4972-AFED-D08B7C48DE65}" type="datetime1">
              <a:rPr lang="en-US" smtClean="0"/>
              <a:t>3/15/2022</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‹nr.›</a:t>
            </a:fld>
            <a:endParaRPr lang="en-US"/>
          </a:p>
        </p:txBody>
      </p:sp>
      <p:sp>
        <p:nvSpPr>
          <p:cNvPr id="20" name="Tekstvak 19"/>
          <p:cNvSpPr txBox="1"/>
          <p:nvPr userDrawn="1"/>
        </p:nvSpPr>
        <p:spPr>
          <a:xfrm>
            <a:off x="144000" y="6405949"/>
            <a:ext cx="4512502" cy="255134"/>
          </a:xfrm>
          <a:prstGeom prst="rect">
            <a:avLst/>
          </a:prstGeom>
          <a:noFill/>
        </p:spPr>
        <p:txBody>
          <a:bodyPr wrap="square" rtlCol="0">
            <a:spAutoFit/>
          </a:bodyPr>
          <a:lstStyle/>
          <a:p>
            <a:r>
              <a:rPr lang="nl-NL" sz="1058" b="1" dirty="0">
                <a:solidFill>
                  <a:schemeClr val="bg1"/>
                </a:solidFill>
                <a:latin typeface="Arial" panose="020B0604020202020204" pitchFamily="34" charset="0"/>
                <a:cs typeface="Arial" panose="020B0604020202020204" pitchFamily="34" charset="0"/>
              </a:rPr>
              <a:t>NYENRODE.</a:t>
            </a:r>
            <a:r>
              <a:rPr lang="nl-NL" sz="1058" b="1" baseline="0" dirty="0">
                <a:solidFill>
                  <a:schemeClr val="bg1"/>
                </a:solidFill>
                <a:latin typeface="Arial" panose="020B0604020202020204" pitchFamily="34" charset="0"/>
                <a:cs typeface="Arial" panose="020B0604020202020204" pitchFamily="34" charset="0"/>
              </a:rPr>
              <a:t> A REWARD FOR LIFE</a:t>
            </a:r>
            <a:endParaRPr lang="en-US" sz="1058" b="1" dirty="0">
              <a:solidFill>
                <a:schemeClr val="bg1"/>
              </a:solidFill>
              <a:latin typeface="Arial" panose="020B0604020202020204" pitchFamily="34" charset="0"/>
              <a:cs typeface="Arial" panose="020B0604020202020204" pitchFamily="34" charset="0"/>
            </a:endParaRPr>
          </a:p>
        </p:txBody>
      </p:sp>
      <p:sp>
        <p:nvSpPr>
          <p:cNvPr id="8" name="Tijdelijke aanduiding voor afbeelding 7"/>
          <p:cNvSpPr>
            <a:spLocks noGrp="1"/>
          </p:cNvSpPr>
          <p:nvPr>
            <p:ph type="pic" sz="quarter" idx="13" hasCustomPrompt="1"/>
          </p:nvPr>
        </p:nvSpPr>
        <p:spPr>
          <a:xfrm>
            <a:off x="1" y="0"/>
            <a:ext cx="12192000" cy="4997451"/>
          </a:xfrm>
        </p:spPr>
        <p:txBody>
          <a:bodyPr>
            <a:normAutofit/>
          </a:bodyPr>
          <a:lstStyle>
            <a:lvl1pPr marL="0" indent="0" algn="l">
              <a:buNone/>
              <a:defRPr sz="1481"/>
            </a:lvl1pPr>
          </a:lstStyle>
          <a:p>
            <a:r>
              <a:rPr lang="nl-NL" dirty="0"/>
              <a:t>Klik op het icoontje om een andere afbeelding toe te voegen</a:t>
            </a:r>
          </a:p>
        </p:txBody>
      </p:sp>
      <p:pic>
        <p:nvPicPr>
          <p:cNvPr id="13" name="Picture 2" descr="e:\Users\Studio Max\Desktop\NyenrodeLogoFCDi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17005" y="6375386"/>
            <a:ext cx="1439540" cy="3217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0621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095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5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31360-7E41-4248-8AEF-AC858AB643B6}"/>
              </a:ext>
            </a:extLst>
          </p:cNvPr>
          <p:cNvSpPr/>
          <p:nvPr userDrawn="1"/>
        </p:nvSpPr>
        <p:spPr>
          <a:xfrm>
            <a:off x="0" y="0"/>
            <a:ext cx="12192000" cy="6858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1024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mlDrawing" Target="../drawings/vmlDrawing1.vml"/><Relationship Id="rId7" Type="http://schemas.openxmlformats.org/officeDocument/2006/relationships/image" Target="../media/image9.emf"/><Relationship Id="rId2" Type="http://schemas.openxmlformats.org/officeDocument/2006/relationships/theme" Target="../theme/theme5.xml"/><Relationship Id="rId1" Type="http://schemas.openxmlformats.org/officeDocument/2006/relationships/slideLayout" Target="../slideLayouts/slideLayout22.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868" r:id="rId1"/>
    <p:sldLayoutId id="2147483655" r:id="rId2"/>
    <p:sldLayoutId id="2147483767" r:id="rId3"/>
    <p:sldLayoutId id="2147483772" r:id="rId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6" r:id="rId3"/>
    <p:sldLayoutId id="2147483740" r:id="rId4"/>
    <p:sldLayoutId id="2147483741" r:id="rId5"/>
    <p:sldLayoutId id="2147483742" r:id="rId6"/>
    <p:sldLayoutId id="2147483738" r:id="rId7"/>
    <p:sldLayoutId id="2147483743" r:id="rId8"/>
    <p:sldLayoutId id="2147483866" r:id="rId9"/>
    <p:sldLayoutId id="2147483747" r:id="rId10"/>
    <p:sldLayoutId id="2147483746" r:id="rId11"/>
    <p:sldLayoutId id="2147483744" r:id="rId12"/>
    <p:sldLayoutId id="2147483754" r:id="rId1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8F2DF75-B27C-5F46-B777-DEB90F6CD353}"/>
              </a:ext>
            </a:extLst>
          </p:cNvPr>
          <p:cNvPicPr>
            <a:picLocks noChangeAspect="1"/>
          </p:cNvPicPr>
          <p:nvPr userDrawn="1"/>
        </p:nvPicPr>
        <p:blipFill>
          <a:blip r:embed="rId5"/>
          <a:stretch>
            <a:fillRect/>
          </a:stretch>
        </p:blipFill>
        <p:spPr>
          <a:xfrm>
            <a:off x="9431264" y="5791069"/>
            <a:ext cx="2760736" cy="1066931"/>
          </a:xfrm>
          <a:prstGeom prst="rect">
            <a:avLst/>
          </a:prstGeom>
        </p:spPr>
      </p:pic>
      <p:sp>
        <p:nvSpPr>
          <p:cNvPr id="11" name="Rechteck 10">
            <a:extLst>
              <a:ext uri="{FF2B5EF4-FFF2-40B4-BE49-F238E27FC236}">
                <a16:creationId xmlns:a16="http://schemas.microsoft.com/office/drawing/2014/main" id="{D2B5F028-C105-4249-BB1F-D36571063884}"/>
              </a:ext>
            </a:extLst>
          </p:cNvPr>
          <p:cNvSpPr/>
          <p:nvPr userDrawn="1"/>
        </p:nvSpPr>
        <p:spPr>
          <a:xfrm>
            <a:off x="11917178" y="6584065"/>
            <a:ext cx="274823" cy="274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dirty="0"/>
          </a:p>
        </p:txBody>
      </p:sp>
      <p:sp>
        <p:nvSpPr>
          <p:cNvPr id="26" name="Textfeld 25">
            <a:extLst>
              <a:ext uri="{FF2B5EF4-FFF2-40B4-BE49-F238E27FC236}">
                <a16:creationId xmlns:a16="http://schemas.microsoft.com/office/drawing/2014/main" id="{78018895-8BC9-BC48-85CD-4C29ACFE8C37}"/>
              </a:ext>
            </a:extLst>
          </p:cNvPr>
          <p:cNvSpPr txBox="1"/>
          <p:nvPr userDrawn="1"/>
        </p:nvSpPr>
        <p:spPr>
          <a:xfrm>
            <a:off x="279400" y="6431150"/>
            <a:ext cx="568739" cy="184665"/>
          </a:xfrm>
          <a:prstGeom prst="rect">
            <a:avLst/>
          </a:prstGeom>
          <a:noFill/>
        </p:spPr>
        <p:txBody>
          <a:bodyPr wrap="square" lIns="0" tIns="0" rIns="0" bIns="0" rtlCol="0" anchor="b" anchorCtr="0">
            <a:spAutoFit/>
          </a:bodyPr>
          <a:lstStyle/>
          <a:p>
            <a:fld id="{34B7118E-42A7-CA48-9E0D-8F1D2B95C087}" type="slidenum">
              <a:rPr lang="de-DE" sz="1200" b="0" i="0" smtClean="0">
                <a:latin typeface="Arial" panose="020B0604020202020204" pitchFamily="34" charset="0"/>
                <a:cs typeface="Arial" panose="020B0604020202020204" pitchFamily="34" charset="0"/>
              </a:rPr>
              <a:t>‹nr.›</a:t>
            </a:fld>
            <a:endParaRPr lang="de-DE" sz="1200" b="0" i="0" dirty="0">
              <a:latin typeface="Arial" panose="020B0604020202020204" pitchFamily="34" charset="0"/>
              <a:cs typeface="Arial" panose="020B0604020202020204" pitchFamily="34" charset="0"/>
            </a:endParaRPr>
          </a:p>
        </p:txBody>
      </p:sp>
      <p:sp>
        <p:nvSpPr>
          <p:cNvPr id="27" name="Textfeld 26">
            <a:extLst>
              <a:ext uri="{FF2B5EF4-FFF2-40B4-BE49-F238E27FC236}">
                <a16:creationId xmlns:a16="http://schemas.microsoft.com/office/drawing/2014/main" id="{B0C6C79D-7FCC-9746-A02C-348B617CD7CC}"/>
              </a:ext>
            </a:extLst>
          </p:cNvPr>
          <p:cNvSpPr txBox="1"/>
          <p:nvPr userDrawn="1"/>
        </p:nvSpPr>
        <p:spPr>
          <a:xfrm>
            <a:off x="279400" y="6027740"/>
            <a:ext cx="3535904" cy="184665"/>
          </a:xfrm>
          <a:prstGeom prst="rect">
            <a:avLst/>
          </a:prstGeom>
          <a:noFill/>
        </p:spPr>
        <p:txBody>
          <a:bodyPr wrap="square" lIns="0" tIns="0" rIns="0" bIns="0" rtlCol="0">
            <a:spAutoFit/>
          </a:bodyPr>
          <a:lstStyle/>
          <a:p>
            <a:fld id="{0F0B9051-696F-7446-8A9A-A4B428B4E238}" type="datetime1">
              <a:rPr lang="de-AT" sz="1200" b="1" smtClean="0">
                <a:latin typeface="Arial" panose="020B0604020202020204" pitchFamily="34" charset="0"/>
                <a:cs typeface="Arial" panose="020B0604020202020204" pitchFamily="34" charset="0"/>
              </a:rPr>
              <a:t>15.03.2022</a:t>
            </a:fld>
            <a:endParaRPr lang="de-DE" sz="1200" b="1" dirty="0">
              <a:latin typeface="Arial" panose="020B0604020202020204" pitchFamily="34" charset="0"/>
              <a:cs typeface="Arial" panose="020B0604020202020204" pitchFamily="34" charset="0"/>
            </a:endParaRPr>
          </a:p>
        </p:txBody>
      </p:sp>
      <p:sp>
        <p:nvSpPr>
          <p:cNvPr id="32" name="Titelplatzhalter 31">
            <a:extLst>
              <a:ext uri="{FF2B5EF4-FFF2-40B4-BE49-F238E27FC236}">
                <a16:creationId xmlns:a16="http://schemas.microsoft.com/office/drawing/2014/main" id="{DA0C35B0-06B1-2A4D-962C-13D18A5AD6F9}"/>
              </a:ext>
            </a:extLst>
          </p:cNvPr>
          <p:cNvSpPr>
            <a:spLocks noGrp="1"/>
          </p:cNvSpPr>
          <p:nvPr>
            <p:ph type="title"/>
          </p:nvPr>
        </p:nvSpPr>
        <p:spPr>
          <a:xfrm>
            <a:off x="280375" y="273051"/>
            <a:ext cx="11636804" cy="1489075"/>
          </a:xfrm>
          <a:prstGeom prst="rect">
            <a:avLst/>
          </a:prstGeom>
        </p:spPr>
        <p:txBody>
          <a:bodyPr vert="horz" lIns="0" tIns="0" rIns="0" bIns="0" rtlCol="0" anchor="t" anchorCtr="0">
            <a:normAutofit/>
          </a:bodyPr>
          <a:lstStyle/>
          <a:p>
            <a:r>
              <a:rPr lang="de-DE" dirty="0"/>
              <a:t>HEADLINE 40/44 PT</a:t>
            </a:r>
            <a:br>
              <a:rPr lang="de-DE" dirty="0"/>
            </a:br>
            <a:r>
              <a:rPr lang="de-DE" dirty="0"/>
              <a:t>UPPERCASE</a:t>
            </a:r>
          </a:p>
        </p:txBody>
      </p:sp>
    </p:spTree>
    <p:extLst>
      <p:ext uri="{BB962C8B-B14F-4D97-AF65-F5344CB8AC3E}">
        <p14:creationId xmlns:p14="http://schemas.microsoft.com/office/powerpoint/2010/main" val="3411827817"/>
      </p:ext>
    </p:extLst>
  </p:cSld>
  <p:clrMap bg1="lt1" tx1="dk1" bg2="lt2" tx2="dk2" accent1="accent1" accent2="accent2" accent3="accent3" accent4="accent4" accent5="accent5" accent6="accent6" hlink="hlink" folHlink="folHlink"/>
  <p:sldLayoutIdLst>
    <p:sldLayoutId id="2147483865" r:id="rId1"/>
    <p:sldLayoutId id="2147483867" r:id="rId2"/>
    <p:sldLayoutId id="2147483870" r:id="rId3"/>
  </p:sldLayoutIdLst>
  <p:hf sldNum="0" hdr="0" ftr="0"/>
  <p:txStyles>
    <p:title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5" userDrawn="1">
          <p15:clr>
            <a:srgbClr val="F26B43"/>
          </p15:clr>
        </p15:guide>
        <p15:guide id="3" orient="horz" pos="229" userDrawn="1">
          <p15:clr>
            <a:srgbClr val="F26B43"/>
          </p15:clr>
        </p15:guide>
        <p15:guide id="4" pos="10008" userDrawn="1">
          <p15:clr>
            <a:srgbClr val="F26B43"/>
          </p15:clr>
        </p15:guide>
        <p15:guide id="5" orient="horz" pos="5528" userDrawn="1">
          <p15:clr>
            <a:srgbClr val="F26B43"/>
          </p15:clr>
        </p15:guide>
        <p15:guide id="6" orient="horz" pos="5095" userDrawn="1">
          <p15:clr>
            <a:srgbClr val="F26B43"/>
          </p15:clr>
        </p15:guide>
        <p15:guide id="7" pos="524" userDrawn="1">
          <p15:clr>
            <a:srgbClr val="F26B43"/>
          </p15:clr>
        </p15:guide>
        <p15:guide id="8" orient="horz" pos="4867" userDrawn="1">
          <p15:clr>
            <a:srgbClr val="F26B43"/>
          </p15:clr>
        </p15:guide>
        <p15:guide id="9" orient="horz" pos="14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BB17D73-A25E-403E-AB00-1858EBA435B7}"/>
              </a:ext>
            </a:extLst>
          </p:cNvPr>
          <p:cNvGraphicFramePr>
            <a:graphicFrameLocks noChangeAspect="1"/>
          </p:cNvGraphicFramePr>
          <p:nvPr userDrawn="1">
            <p:custDataLst>
              <p:tags r:id="rId4"/>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2" name="think-cell Slide" r:id="rId6" imgW="473" imgH="476" progId="TCLayout.ActiveDocument.1">
                  <p:embed/>
                </p:oleObj>
              </mc:Choice>
              <mc:Fallback>
                <p:oleObj name="think-cell Slide" r:id="rId6" imgW="473" imgH="476" progId="TCLayout.ActiveDocument.1">
                  <p:embed/>
                  <p:pic>
                    <p:nvPicPr>
                      <p:cNvPr id="10" name="Object 9" hidden="1">
                        <a:extLst>
                          <a:ext uri="{FF2B5EF4-FFF2-40B4-BE49-F238E27FC236}">
                            <a16:creationId xmlns:a16="http://schemas.microsoft.com/office/drawing/2014/main" id="{BBB17D73-A25E-403E-AB00-1858EBA435B7}"/>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041337F-4694-4F43-A743-453565C0870C}"/>
              </a:ext>
            </a:extLst>
          </p:cNvPr>
          <p:cNvSpPr/>
          <p:nvPr userDrawn="1">
            <p:custDataLst>
              <p:tags r:id="rId5"/>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933" b="1" i="0" baseline="0">
              <a:latin typeface="Open Sans" panose="020B0606030504020204" pitchFamily="34" charset="0"/>
              <a:ea typeface="+mj-ea"/>
              <a:cs typeface="+mj-cs"/>
              <a:sym typeface="Open Sans" panose="020B0606030504020204" pitchFamily="34" charset="0"/>
            </a:endParaRPr>
          </a:p>
        </p:txBody>
      </p:sp>
      <p:sp>
        <p:nvSpPr>
          <p:cNvPr id="3" name="Text Placeholder 2"/>
          <p:cNvSpPr>
            <a:spLocks noGrp="1"/>
          </p:cNvSpPr>
          <p:nvPr>
            <p:ph type="body" idx="1"/>
          </p:nvPr>
        </p:nvSpPr>
        <p:spPr>
          <a:xfrm>
            <a:off x="288000" y="1825626"/>
            <a:ext cx="11629083" cy="1892484"/>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287867" y="6416118"/>
            <a:ext cx="2743200" cy="365125"/>
          </a:xfrm>
          <a:prstGeom prst="rect">
            <a:avLst/>
          </a:prstGeom>
        </p:spPr>
        <p:txBody>
          <a:bodyPr vert="horz" lIns="0" tIns="0" rIns="0" bIns="0" rtlCol="0" anchor="t" anchorCtr="0"/>
          <a:lstStyle>
            <a:lvl1pPr algn="l">
              <a:defRPr sz="1067" b="0" i="0">
                <a:solidFill>
                  <a:schemeClr val="tx1"/>
                </a:solidFill>
                <a:latin typeface="+mn-lt"/>
                <a:ea typeface="Open Sans" charset="0"/>
                <a:cs typeface="Open Sans" charset="0"/>
              </a:defRPr>
            </a:lvl1pPr>
          </a:lstStyle>
          <a:p>
            <a:r>
              <a:rPr lang="nl-NL"/>
              <a:t>08-06-21</a:t>
            </a:r>
            <a:endParaRPr lang="de-DE"/>
          </a:p>
        </p:txBody>
      </p:sp>
      <p:sp>
        <p:nvSpPr>
          <p:cNvPr id="6" name="Slide Number Placeholder 5"/>
          <p:cNvSpPr>
            <a:spLocks noGrp="1"/>
          </p:cNvSpPr>
          <p:nvPr>
            <p:ph type="sldNum" sz="quarter" idx="4"/>
          </p:nvPr>
        </p:nvSpPr>
        <p:spPr>
          <a:xfrm>
            <a:off x="9160933" y="6416118"/>
            <a:ext cx="2743200" cy="365125"/>
          </a:xfrm>
          <a:prstGeom prst="rect">
            <a:avLst/>
          </a:prstGeom>
        </p:spPr>
        <p:txBody>
          <a:bodyPr vert="horz" lIns="0" tIns="0" rIns="0" bIns="0" rtlCol="0" anchor="t" anchorCtr="0"/>
          <a:lstStyle>
            <a:lvl1pPr algn="r">
              <a:defRPr sz="1067" b="1" i="0">
                <a:solidFill>
                  <a:schemeClr val="tx1"/>
                </a:solidFill>
                <a:latin typeface="+mn-lt"/>
                <a:ea typeface="Open Sans" charset="0"/>
                <a:cs typeface="Open Sans" charset="0"/>
              </a:defRPr>
            </a:lvl1pPr>
          </a:lstStyle>
          <a:p>
            <a:fld id="{B60C4007-1C36-BD4C-B7E8-11061F6EFA14}" type="slidenum">
              <a:rPr lang="de-DE" smtClean="0"/>
              <a:pPr/>
              <a:t>‹nr.›</a:t>
            </a:fld>
            <a:endParaRPr lang="de-DE"/>
          </a:p>
        </p:txBody>
      </p:sp>
      <p:cxnSp>
        <p:nvCxnSpPr>
          <p:cNvPr id="8" name="Gerader Verbinder 15">
            <a:extLst>
              <a:ext uri="{FF2B5EF4-FFF2-40B4-BE49-F238E27FC236}">
                <a16:creationId xmlns:a16="http://schemas.microsoft.com/office/drawing/2014/main" id="{1C6D7340-1D75-4A4D-AE32-9007093F38EF}"/>
              </a:ext>
            </a:extLst>
          </p:cNvPr>
          <p:cNvCxnSpPr>
            <a:cxnSpLocks/>
          </p:cNvCxnSpPr>
          <p:nvPr userDrawn="1"/>
        </p:nvCxnSpPr>
        <p:spPr bwMode="ltGray">
          <a:xfrm>
            <a:off x="287867" y="1243200"/>
            <a:ext cx="527424" cy="0"/>
          </a:xfrm>
          <a:prstGeom prst="line">
            <a:avLst/>
          </a:prstGeom>
          <a:ln w="22225">
            <a:solidFill>
              <a:srgbClr val="003087"/>
            </a:solidFill>
          </a:ln>
        </p:spPr>
        <p:style>
          <a:lnRef idx="1">
            <a:schemeClr val="accent6"/>
          </a:lnRef>
          <a:fillRef idx="0">
            <a:schemeClr val="accent6"/>
          </a:fillRef>
          <a:effectRef idx="0">
            <a:schemeClr val="accent6"/>
          </a:effectRef>
          <a:fontRef idx="minor">
            <a:schemeClr val="tx1"/>
          </a:fontRef>
        </p:style>
      </p:cxnSp>
      <p:sp>
        <p:nvSpPr>
          <p:cNvPr id="2" name="Titelplatzhalter 1"/>
          <p:cNvSpPr>
            <a:spLocks noGrp="1"/>
          </p:cNvSpPr>
          <p:nvPr>
            <p:ph type="title"/>
          </p:nvPr>
        </p:nvSpPr>
        <p:spPr>
          <a:xfrm>
            <a:off x="288000" y="307200"/>
            <a:ext cx="8880000" cy="820800"/>
          </a:xfrm>
          <a:prstGeom prst="rect">
            <a:avLst/>
          </a:prstGeom>
        </p:spPr>
        <p:txBody>
          <a:bodyPr vert="horz" lIns="0" tIns="0" rIns="0" bIns="0" rtlCol="0" anchor="b" anchorCtr="0">
            <a:noAutofit/>
          </a:bodyPr>
          <a:lstStyle/>
          <a:p>
            <a:pPr>
              <a:lnSpc>
                <a:spcPts val="3200"/>
              </a:lnSpc>
            </a:pPr>
            <a:r>
              <a:rPr lang="de-DE"/>
              <a:t>Mastertitelformat bearbeiten</a:t>
            </a:r>
            <a:endParaRPr lang="en-US" sz="2933" b="1">
              <a:latin typeface="Open Sans" charset="0"/>
              <a:ea typeface="Open Sans" charset="0"/>
              <a:cs typeface="Open Sans" charset="0"/>
            </a:endParaRPr>
          </a:p>
        </p:txBody>
      </p:sp>
      <p:sp>
        <p:nvSpPr>
          <p:cNvPr id="5" name="Fußzeilenplatzhalter 4">
            <a:extLst>
              <a:ext uri="{FF2B5EF4-FFF2-40B4-BE49-F238E27FC236}">
                <a16:creationId xmlns:a16="http://schemas.microsoft.com/office/drawing/2014/main" id="{E9CEA81A-5756-B944-835D-35733A887E66}"/>
              </a:ext>
            </a:extLst>
          </p:cNvPr>
          <p:cNvSpPr>
            <a:spLocks noGrp="1"/>
          </p:cNvSpPr>
          <p:nvPr>
            <p:ph type="ftr" sz="quarter" idx="3"/>
          </p:nvPr>
        </p:nvSpPr>
        <p:spPr>
          <a:xfrm>
            <a:off x="4038600" y="6416118"/>
            <a:ext cx="4114800" cy="366183"/>
          </a:xfrm>
          <a:prstGeom prst="rect">
            <a:avLst/>
          </a:prstGeom>
        </p:spPr>
        <p:txBody>
          <a:bodyPr vert="horz" lIns="0" tIns="0" rIns="0" bIns="0" rtlCol="0" anchor="t" anchorCtr="0"/>
          <a:lstStyle>
            <a:lvl1pPr algn="ctr">
              <a:defRPr sz="1067" baseline="0">
                <a:solidFill>
                  <a:schemeClr val="tx1"/>
                </a:solidFill>
                <a:latin typeface="+mn-lt"/>
                <a:ea typeface="Open Sans" panose="020B0606030504020204" pitchFamily="34" charset="0"/>
                <a:cs typeface="Open Sans" panose="020B0606030504020204" pitchFamily="34" charset="0"/>
              </a:defRPr>
            </a:lvl1pPr>
          </a:lstStyle>
          <a:p>
            <a:r>
              <a:rPr lang="en-US"/>
              <a:t>&gt;Fresh Water Solutions&lt; </a:t>
            </a:r>
            <a:endParaRPr lang="de-DE"/>
          </a:p>
        </p:txBody>
      </p:sp>
      <p:pic>
        <p:nvPicPr>
          <p:cNvPr id="11" name="Grafik 6">
            <a:extLst>
              <a:ext uri="{FF2B5EF4-FFF2-40B4-BE49-F238E27FC236}">
                <a16:creationId xmlns:a16="http://schemas.microsoft.com/office/drawing/2014/main" id="{77E4B6BC-2189-421A-842D-64504B2F3A7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38691" y="677185"/>
            <a:ext cx="1565443" cy="247681"/>
          </a:xfrm>
          <a:prstGeom prst="rect">
            <a:avLst/>
          </a:prstGeom>
        </p:spPr>
      </p:pic>
      <p:pic>
        <p:nvPicPr>
          <p:cNvPr id="12" name="Picture 11">
            <a:extLst>
              <a:ext uri="{FF2B5EF4-FFF2-40B4-BE49-F238E27FC236}">
                <a16:creationId xmlns:a16="http://schemas.microsoft.com/office/drawing/2014/main" id="{BF1989A5-28FC-4157-B7B0-F8E5254C753B}"/>
              </a:ext>
            </a:extLst>
          </p:cNvPr>
          <p:cNvPicPr>
            <a:picLocks noChangeAspect="1"/>
          </p:cNvPicPr>
          <p:nvPr userDrawn="1"/>
        </p:nvPicPr>
        <p:blipFill>
          <a:blip r:embed="rId9"/>
          <a:stretch>
            <a:fillRect/>
          </a:stretch>
        </p:blipFill>
        <p:spPr>
          <a:xfrm>
            <a:off x="10364448" y="987188"/>
            <a:ext cx="1138841" cy="151203"/>
          </a:xfrm>
          <a:prstGeom prst="rect">
            <a:avLst/>
          </a:prstGeom>
        </p:spPr>
      </p:pic>
    </p:spTree>
    <p:extLst>
      <p:ext uri="{BB962C8B-B14F-4D97-AF65-F5344CB8AC3E}">
        <p14:creationId xmlns:p14="http://schemas.microsoft.com/office/powerpoint/2010/main" val="2097549478"/>
      </p:ext>
    </p:extLst>
  </p:cSld>
  <p:clrMap bg1="lt1" tx1="dk1" bg2="lt2" tx2="dk2" accent1="accent1" accent2="accent2" accent3="accent3" accent4="accent4" accent5="accent5" accent6="accent6" hlink="hlink" folHlink="folHlink"/>
  <p:sldLayoutIdLst>
    <p:sldLayoutId id="2147483745" r:id="rId1"/>
  </p:sldLayoutIdLst>
  <p:hf hdr="0"/>
  <p:txStyles>
    <p:titleStyle>
      <a:lvl1pPr algn="l" defTabSz="685800" rtl="0" eaLnBrk="1" latinLnBrk="0" hangingPunct="1">
        <a:lnSpc>
          <a:spcPct val="90000"/>
        </a:lnSpc>
        <a:spcBef>
          <a:spcPct val="0"/>
        </a:spcBef>
        <a:buNone/>
        <a:defRPr sz="2200" b="1" i="0" kern="1200" baseline="0">
          <a:solidFill>
            <a:schemeClr val="tx1"/>
          </a:solidFill>
          <a:latin typeface="+mj-lt"/>
          <a:ea typeface="+mj-ea"/>
          <a:cs typeface="+mj-cs"/>
        </a:defRPr>
      </a:lvl1pPr>
    </p:titleStyle>
    <p:bodyStyle>
      <a:lvl1pPr marL="179388" indent="-179388" algn="l" defTabSz="685800" rtl="0" eaLnBrk="1" latinLnBrk="0" hangingPunct="1">
        <a:lnSpc>
          <a:spcPts val="1850"/>
        </a:lnSpc>
        <a:spcBef>
          <a:spcPts val="0"/>
        </a:spcBef>
        <a:spcAft>
          <a:spcPts val="400"/>
        </a:spcAft>
        <a:buClr>
          <a:srgbClr val="003087"/>
        </a:buClr>
        <a:buSzPct val="140000"/>
        <a:buFont typeface="Open Sans" panose="020B0606030504020204" pitchFamily="34" charset="0"/>
        <a:buChar char="›"/>
        <a:tabLst/>
        <a:defRPr sz="1600" kern="1200" baseline="0">
          <a:solidFill>
            <a:schemeClr val="tx1"/>
          </a:solidFill>
          <a:latin typeface="+mn-lt"/>
          <a:ea typeface="Open Sans" charset="0"/>
          <a:cs typeface="Open Sans" charset="0"/>
        </a:defRPr>
      </a:lvl1pPr>
      <a:lvl2pPr marL="358775" indent="-179388" algn="l" defTabSz="685800" rtl="0" eaLnBrk="1" latinLnBrk="0" hangingPunct="1">
        <a:lnSpc>
          <a:spcPts val="1650"/>
        </a:lnSpc>
        <a:spcBef>
          <a:spcPts val="0"/>
        </a:spcBef>
        <a:spcAft>
          <a:spcPts val="400"/>
        </a:spcAft>
        <a:buClr>
          <a:srgbClr val="003087"/>
        </a:buClr>
        <a:buSzPct val="140000"/>
        <a:buFont typeface="Open Sans" panose="020B0606030504020204" pitchFamily="34" charset="0"/>
        <a:buChar char="›"/>
        <a:tabLst/>
        <a:defRPr sz="1400" kern="1200" baseline="0">
          <a:solidFill>
            <a:schemeClr val="tx1"/>
          </a:solidFill>
          <a:latin typeface="+mn-lt"/>
          <a:ea typeface="Open Sans" charset="0"/>
          <a:cs typeface="Open Sans" charset="0"/>
        </a:defRPr>
      </a:lvl2pPr>
      <a:lvl3pPr marL="539750" indent="-179388" algn="l" defTabSz="685800" rtl="0" eaLnBrk="1" latinLnBrk="0" hangingPunct="1">
        <a:lnSpc>
          <a:spcPts val="1450"/>
        </a:lnSpc>
        <a:spcBef>
          <a:spcPts val="0"/>
        </a:spcBef>
        <a:spcAft>
          <a:spcPts val="400"/>
        </a:spcAft>
        <a:buClr>
          <a:srgbClr val="003087"/>
        </a:buClr>
        <a:buSzPct val="140000"/>
        <a:buFont typeface="Open Sans" panose="020B0606030504020204" pitchFamily="34" charset="0"/>
        <a:buChar char="›"/>
        <a:tabLst/>
        <a:defRPr sz="1200" kern="1200" baseline="0">
          <a:solidFill>
            <a:schemeClr val="tx1"/>
          </a:solidFill>
          <a:latin typeface="+mn-lt"/>
          <a:ea typeface="Open Sans" charset="0"/>
          <a:cs typeface="Open Sans" charset="0"/>
        </a:defRPr>
      </a:lvl3pPr>
      <a:lvl4pPr marL="720000" indent="-180000" algn="l" defTabSz="685800" rtl="0" eaLnBrk="1" latinLnBrk="0" hangingPunct="1">
        <a:lnSpc>
          <a:spcPts val="1250"/>
        </a:lnSpc>
        <a:spcBef>
          <a:spcPts val="0"/>
        </a:spcBef>
        <a:spcAft>
          <a:spcPts val="400"/>
        </a:spcAft>
        <a:buClr>
          <a:srgbClr val="003087"/>
        </a:buClr>
        <a:buSzPct val="140000"/>
        <a:buFont typeface="Open Sans" panose="020B0606030504020204" pitchFamily="34" charset="0"/>
        <a:buChar char="›"/>
        <a:tabLst/>
        <a:defRPr sz="1000" kern="1200" baseline="0">
          <a:solidFill>
            <a:schemeClr val="tx1"/>
          </a:solidFill>
          <a:latin typeface="+mn-lt"/>
          <a:ea typeface="Open Sans" charset="0"/>
          <a:cs typeface="Open Sans" charset="0"/>
        </a:defRPr>
      </a:lvl4pPr>
      <a:lvl5pPr marL="900000" indent="-180000" algn="l" defTabSz="685800" rtl="0" eaLnBrk="1" latinLnBrk="0" hangingPunct="1">
        <a:lnSpc>
          <a:spcPts val="1150"/>
        </a:lnSpc>
        <a:spcBef>
          <a:spcPts val="0"/>
        </a:spcBef>
        <a:spcAft>
          <a:spcPts val="400"/>
        </a:spcAft>
        <a:buClr>
          <a:srgbClr val="003087"/>
        </a:buClr>
        <a:buSzPct val="140000"/>
        <a:buFont typeface="Open Sans" panose="020B0606030504020204" pitchFamily="34" charset="0"/>
        <a:buChar char="›"/>
        <a:tabLst/>
        <a:defRPr sz="900" kern="1200" baseline="0">
          <a:solidFill>
            <a:schemeClr val="tx1"/>
          </a:solidFill>
          <a:latin typeface="+mn-lt"/>
          <a:ea typeface="Open Sans" charset="0"/>
          <a:cs typeface="Open San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63" userDrawn="1">
          <p15:clr>
            <a:srgbClr val="F26B43"/>
          </p15:clr>
        </p15:guide>
        <p15:guide id="2" pos="3840" userDrawn="1">
          <p15:clr>
            <a:srgbClr val="F26B43"/>
          </p15:clr>
        </p15:guide>
        <p15:guide id="3" pos="7499" userDrawn="1">
          <p15:clr>
            <a:srgbClr val="F26B43"/>
          </p15:clr>
        </p15:guide>
        <p15:guide id="5" orient="horz" pos="4125" userDrawn="1">
          <p15:clr>
            <a:srgbClr val="F26B43"/>
          </p15:clr>
        </p15:guide>
        <p15:guide id="6" orient="horz" pos="3157" userDrawn="1">
          <p15:clr>
            <a:srgbClr val="F26B43"/>
          </p15:clr>
        </p15:guide>
        <p15:guide id="7" orient="horz" pos="3400" userDrawn="1">
          <p15:clr>
            <a:srgbClr val="F26B43"/>
          </p15:clr>
        </p15:guide>
        <p15:guide id="8" orient="horz" pos="1495" userDrawn="1">
          <p15:clr>
            <a:srgbClr val="F26B43"/>
          </p15:clr>
        </p15:guide>
        <p15:guide id="9" pos="181" userDrawn="1">
          <p15:clr>
            <a:srgbClr val="F26B43"/>
          </p15:clr>
        </p15:guide>
        <p15:guide id="10" pos="3780" userDrawn="1">
          <p15:clr>
            <a:srgbClr val="F26B43"/>
          </p15:clr>
        </p15:guide>
        <p15:guide id="11" pos="39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mailto:Jorien.loots@pipelife.com" TargetMode="External"/><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benem.nl/informatie/meerlagenbuis/radopress.html" TargetMode="External"/><Relationship Id="rId2" Type="http://schemas.openxmlformats.org/officeDocument/2006/relationships/image" Target="../media/image16.jpeg"/><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hyperlink" Target="https://www.organisatievragen.nl/nyenrode-logo/" TargetMode="Externa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hyperlink" Target="https://benem.nl/informatie/meerlagenbuis/radopress.html" TargetMode="External"/><Relationship Id="rId5" Type="http://schemas.openxmlformats.org/officeDocument/2006/relationships/image" Target="../media/image21.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22.jpeg"/><Relationship Id="rId4" Type="http://schemas.openxmlformats.org/officeDocument/2006/relationships/image" Target="../media/image13.jpeg"/><Relationship Id="rId9" Type="http://schemas.openxmlformats.org/officeDocument/2006/relationships/hyperlink" Target="https://benem.nl/informatie/meerlagenbuis/radopress.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7" name="Google Shape;232;p1" descr="A group of people walking in a park&#10;&#10;Description automatically generated">
            <a:extLst>
              <a:ext uri="{FF2B5EF4-FFF2-40B4-BE49-F238E27FC236}">
                <a16:creationId xmlns:a16="http://schemas.microsoft.com/office/drawing/2014/main" id="{9066C4BE-4A85-B843-B291-C805BDBC1ECA}"/>
              </a:ext>
            </a:extLst>
          </p:cNvPr>
          <p:cNvPicPr preferRelativeResize="0"/>
          <p:nvPr/>
        </p:nvPicPr>
        <p:blipFill rotWithShape="1">
          <a:blip r:embed="rId3">
            <a:alphaModFix/>
          </a:blip>
          <a:srcRect l="-11" t="12178" r="-2631" b="2865"/>
          <a:stretch/>
        </p:blipFill>
        <p:spPr>
          <a:xfrm>
            <a:off x="0" y="-40640"/>
            <a:ext cx="12496800" cy="5801360"/>
          </a:xfrm>
          <a:prstGeom prst="rect">
            <a:avLst/>
          </a:prstGeom>
          <a:noFill/>
          <a:ln>
            <a:noFill/>
          </a:ln>
        </p:spPr>
      </p:pic>
      <p:sp>
        <p:nvSpPr>
          <p:cNvPr id="3" name="Tekstvak 2">
            <a:extLst>
              <a:ext uri="{FF2B5EF4-FFF2-40B4-BE49-F238E27FC236}">
                <a16:creationId xmlns:a16="http://schemas.microsoft.com/office/drawing/2014/main" id="{593CEE6E-3124-4A74-85CA-2216D9D77671}"/>
              </a:ext>
            </a:extLst>
          </p:cNvPr>
          <p:cNvSpPr txBox="1"/>
          <p:nvPr/>
        </p:nvSpPr>
        <p:spPr>
          <a:xfrm>
            <a:off x="335280" y="2860040"/>
            <a:ext cx="9865360" cy="3416320"/>
          </a:xfrm>
          <a:prstGeom prst="rect">
            <a:avLst/>
          </a:prstGeom>
          <a:noFill/>
        </p:spPr>
        <p:txBody>
          <a:bodyPr wrap="square" rtlCol="0">
            <a:spAutoFit/>
          </a:bodyPr>
          <a:lstStyle/>
          <a:p>
            <a:endParaRPr lang="nl-NL" sz="4000" b="1" dirty="0">
              <a:solidFill>
                <a:schemeClr val="bg1"/>
              </a:solidFill>
              <a:latin typeface="Arial" panose="020B0604020202020204" pitchFamily="34" charset="0"/>
              <a:cs typeface="Arial" panose="020B0604020202020204" pitchFamily="34" charset="0"/>
            </a:endParaRPr>
          </a:p>
          <a:p>
            <a:endParaRPr lang="nl-NL" sz="4000" dirty="0">
              <a:solidFill>
                <a:schemeClr val="bg1"/>
              </a:solidFill>
              <a:latin typeface="Arial" panose="020B0604020202020204" pitchFamily="34" charset="0"/>
              <a:cs typeface="Arial" panose="020B0604020202020204" pitchFamily="34" charset="0"/>
            </a:endParaRPr>
          </a:p>
          <a:p>
            <a:r>
              <a:rPr lang="nl-NL" sz="3600" dirty="0">
                <a:solidFill>
                  <a:schemeClr val="bg1"/>
                </a:solidFill>
                <a:latin typeface="Arial" panose="020B0604020202020204" pitchFamily="34" charset="0"/>
                <a:cs typeface="Arial" panose="020B0604020202020204" pitchFamily="34" charset="0"/>
              </a:rPr>
              <a:t>“Samenwerkend naar de toekomst”</a:t>
            </a:r>
          </a:p>
          <a:p>
            <a:r>
              <a:rPr lang="nl-NL" sz="2800" dirty="0">
                <a:solidFill>
                  <a:schemeClr val="bg1"/>
                </a:solidFill>
                <a:latin typeface="Arial" panose="020B0604020202020204" pitchFamily="34" charset="0"/>
                <a:cs typeface="Arial" panose="020B0604020202020204" pitchFamily="34" charset="0"/>
              </a:rPr>
              <a:t>Van waardeketen naar </a:t>
            </a:r>
            <a:r>
              <a:rPr lang="nl-NL" sz="2800" dirty="0" err="1">
                <a:solidFill>
                  <a:schemeClr val="bg1"/>
                </a:solidFill>
                <a:latin typeface="Arial" panose="020B0604020202020204" pitchFamily="34" charset="0"/>
                <a:cs typeface="Arial" panose="020B0604020202020204" pitchFamily="34" charset="0"/>
              </a:rPr>
              <a:t>eco-systeem</a:t>
            </a:r>
            <a:endParaRPr lang="nl-NL" sz="2800" dirty="0">
              <a:solidFill>
                <a:schemeClr val="bg1"/>
              </a:solidFill>
              <a:latin typeface="Arial" panose="020B0604020202020204" pitchFamily="34" charset="0"/>
              <a:cs typeface="Arial" panose="020B0604020202020204" pitchFamily="34" charset="0"/>
            </a:endParaRPr>
          </a:p>
          <a:p>
            <a:r>
              <a:rPr lang="nl-NL" sz="2800" dirty="0">
                <a:solidFill>
                  <a:schemeClr val="bg1"/>
                </a:solidFill>
                <a:latin typeface="Arial" panose="020B0604020202020204" pitchFamily="34" charset="0"/>
                <a:cs typeface="Arial" panose="020B0604020202020204" pitchFamily="34" charset="0"/>
              </a:rPr>
              <a:t>Door Jorien Loots  </a:t>
            </a:r>
          </a:p>
          <a:p>
            <a:endParaRPr lang="nl-NL"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20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2694333" y="207300"/>
            <a:ext cx="9250800" cy="1706000"/>
          </a:xfrm>
          <a:prstGeom prst="rect">
            <a:avLst/>
          </a:prstGeom>
          <a:noFill/>
          <a:ln>
            <a:noFill/>
          </a:ln>
        </p:spPr>
        <p:txBody>
          <a:bodyPr spcFirstLastPara="1" wrap="square" lIns="121900" tIns="121900" rIns="121900" bIns="121900" anchor="ctr" anchorCtr="0">
            <a:noAutofit/>
          </a:bodyPr>
          <a:lstStyle/>
          <a:p>
            <a:pPr>
              <a:spcBef>
                <a:spcPts val="0"/>
              </a:spcBef>
            </a:pPr>
            <a:r>
              <a:rPr lang="nl" sz="5400" b="1" dirty="0">
                <a:solidFill>
                  <a:schemeClr val="tx2"/>
                </a:solidFill>
                <a:ea typeface="Poppins"/>
                <a:cs typeface="Poppins"/>
                <a:sym typeface="Poppins"/>
              </a:rPr>
              <a:t>Uitdagingen watersector.</a:t>
            </a:r>
            <a:endParaRPr sz="5400" b="1" dirty="0">
              <a:solidFill>
                <a:schemeClr val="tx2"/>
              </a:solidFill>
              <a:ea typeface="Poppins"/>
              <a:cs typeface="Poppins"/>
              <a:sym typeface="Poppins"/>
            </a:endParaRPr>
          </a:p>
        </p:txBody>
      </p:sp>
      <p:sp>
        <p:nvSpPr>
          <p:cNvPr id="191" name="Google Shape;191;p31"/>
          <p:cNvSpPr txBox="1"/>
          <p:nvPr/>
        </p:nvSpPr>
        <p:spPr>
          <a:xfrm>
            <a:off x="2562362" y="1999511"/>
            <a:ext cx="7604800" cy="39792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Groeiende bevolking</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Klimaatverandering en weersextremen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Mondigere klanten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Verouderde infrastructuren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Digitalisering en automatisering</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Tekort aan en verouderend personeel</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Duurzaamheid</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Financiële druk vanuit klanten en overheid</a:t>
            </a:r>
            <a:endParaRPr sz="2800" dirty="0">
              <a:solidFill>
                <a:schemeClr val="tx2"/>
              </a:solidFill>
              <a:latin typeface="+mj-lt"/>
              <a:ea typeface="Poppins"/>
              <a:cs typeface="Poppins"/>
              <a:sym typeface="Poppins"/>
            </a:endParaRPr>
          </a:p>
          <a:p>
            <a:endParaRPr sz="1600" dirty="0">
              <a:solidFill>
                <a:schemeClr val="tx2"/>
              </a:solidFill>
              <a:latin typeface="+mj-lt"/>
              <a:ea typeface="Poppins"/>
              <a:cs typeface="Poppins"/>
              <a:sym typeface="Poppins"/>
            </a:endParaRPr>
          </a:p>
          <a:p>
            <a:pPr marL="1219170"/>
            <a:endParaRPr sz="1600" dirty="0">
              <a:solidFill>
                <a:schemeClr val="tx2"/>
              </a:solidFill>
              <a:latin typeface="+mj-lt"/>
              <a:ea typeface="Poppins"/>
              <a:cs typeface="Poppins"/>
              <a:sym typeface="Poppins"/>
            </a:endParaRPr>
          </a:p>
        </p:txBody>
      </p:sp>
      <p:pic>
        <p:nvPicPr>
          <p:cNvPr id="192" name="Google Shape;192;p31"/>
          <p:cNvPicPr preferRelativeResize="0"/>
          <p:nvPr/>
        </p:nvPicPr>
        <p:blipFill>
          <a:blip r:embed="rId3">
            <a:alphaModFix/>
          </a:blip>
          <a:stretch>
            <a:fillRect/>
          </a:stretch>
        </p:blipFill>
        <p:spPr>
          <a:xfrm>
            <a:off x="0" y="-152700"/>
            <a:ext cx="2734835" cy="829567"/>
          </a:xfrm>
          <a:prstGeom prst="rect">
            <a:avLst/>
          </a:prstGeom>
          <a:noFill/>
          <a:ln>
            <a:noFill/>
          </a:ln>
        </p:spPr>
      </p:pic>
      <p:sp>
        <p:nvSpPr>
          <p:cNvPr id="193" name="Google Shape;193;p31"/>
          <p:cNvSpPr txBox="1">
            <a:spLocks noGrp="1"/>
          </p:cNvSpPr>
          <p:nvPr>
            <p:ph type="sldNum" idx="12"/>
          </p:nvPr>
        </p:nvSpPr>
        <p:spPr>
          <a:xfrm>
            <a:off x="11296611" y="6064923"/>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nl" sz="1600">
                <a:solidFill>
                  <a:schemeClr val="tx2"/>
                </a:solidFill>
                <a:latin typeface="+mj-lt"/>
              </a:rPr>
              <a:pPr algn="r"/>
              <a:t>10</a:t>
            </a:fld>
            <a:endParaRPr sz="1600">
              <a:solidFill>
                <a:schemeClr val="tx2"/>
              </a:solidFill>
              <a:latin typeface="+mj-lt"/>
            </a:endParaRPr>
          </a:p>
        </p:txBody>
      </p:sp>
      <p:pic>
        <p:nvPicPr>
          <p:cNvPr id="194" name="Google Shape;194;p31"/>
          <p:cNvPicPr preferRelativeResize="0"/>
          <p:nvPr/>
        </p:nvPicPr>
        <p:blipFill rotWithShape="1">
          <a:blip r:embed="rId4">
            <a:alphaModFix/>
          </a:blip>
          <a:srcRect l="10107" t="15850" r="77983" b="68277"/>
          <a:stretch/>
        </p:blipFill>
        <p:spPr>
          <a:xfrm>
            <a:off x="383867" y="1236367"/>
            <a:ext cx="1369435" cy="1024032"/>
          </a:xfrm>
          <a:prstGeom prst="rect">
            <a:avLst/>
          </a:prstGeom>
          <a:noFill/>
          <a:ln>
            <a:noFill/>
          </a:ln>
        </p:spPr>
      </p:pic>
      <p:pic>
        <p:nvPicPr>
          <p:cNvPr id="195" name="Google Shape;195;p31"/>
          <p:cNvPicPr preferRelativeResize="0"/>
          <p:nvPr/>
        </p:nvPicPr>
        <p:blipFill rotWithShape="1">
          <a:blip r:embed="rId4">
            <a:alphaModFix/>
          </a:blip>
          <a:srcRect l="43962" t="16507" r="44128" b="68809"/>
          <a:stretch/>
        </p:blipFill>
        <p:spPr>
          <a:xfrm>
            <a:off x="10292976" y="1390066"/>
            <a:ext cx="1369435" cy="947233"/>
          </a:xfrm>
          <a:prstGeom prst="rect">
            <a:avLst/>
          </a:prstGeom>
          <a:noFill/>
          <a:ln>
            <a:noFill/>
          </a:ln>
        </p:spPr>
      </p:pic>
      <p:pic>
        <p:nvPicPr>
          <p:cNvPr id="196" name="Google Shape;196;p31"/>
          <p:cNvPicPr preferRelativeResize="0"/>
          <p:nvPr/>
        </p:nvPicPr>
        <p:blipFill rotWithShape="1">
          <a:blip r:embed="rId4">
            <a:alphaModFix/>
          </a:blip>
          <a:srcRect l="77816" t="15322" r="9500" b="66639"/>
          <a:stretch/>
        </p:blipFill>
        <p:spPr>
          <a:xfrm>
            <a:off x="294799" y="2592485"/>
            <a:ext cx="1458500" cy="1163700"/>
          </a:xfrm>
          <a:prstGeom prst="rect">
            <a:avLst/>
          </a:prstGeom>
          <a:noFill/>
          <a:ln>
            <a:noFill/>
          </a:ln>
        </p:spPr>
      </p:pic>
      <p:pic>
        <p:nvPicPr>
          <p:cNvPr id="197" name="Google Shape;197;p31"/>
          <p:cNvPicPr preferRelativeResize="0"/>
          <p:nvPr/>
        </p:nvPicPr>
        <p:blipFill rotWithShape="1">
          <a:blip r:embed="rId4">
            <a:alphaModFix/>
          </a:blip>
          <a:srcRect l="10338" t="55701" r="77752" b="23616"/>
          <a:stretch/>
        </p:blipFill>
        <p:spPr>
          <a:xfrm>
            <a:off x="339333" y="4435367"/>
            <a:ext cx="1369435" cy="1334367"/>
          </a:xfrm>
          <a:prstGeom prst="rect">
            <a:avLst/>
          </a:prstGeom>
          <a:noFill/>
          <a:ln>
            <a:noFill/>
          </a:ln>
        </p:spPr>
      </p:pic>
      <p:pic>
        <p:nvPicPr>
          <p:cNvPr id="198" name="Google Shape;198;p31"/>
          <p:cNvPicPr preferRelativeResize="0"/>
          <p:nvPr/>
        </p:nvPicPr>
        <p:blipFill rotWithShape="1">
          <a:blip r:embed="rId4">
            <a:alphaModFix/>
          </a:blip>
          <a:srcRect l="44178" t="56159" r="43912" b="25802"/>
          <a:stretch/>
        </p:blipFill>
        <p:spPr>
          <a:xfrm>
            <a:off x="10299065" y="2694450"/>
            <a:ext cx="1369435" cy="1163700"/>
          </a:xfrm>
          <a:prstGeom prst="rect">
            <a:avLst/>
          </a:prstGeom>
          <a:noFill/>
          <a:ln>
            <a:noFill/>
          </a:ln>
        </p:spPr>
      </p:pic>
      <p:pic>
        <p:nvPicPr>
          <p:cNvPr id="199" name="Google Shape;199;p31"/>
          <p:cNvPicPr preferRelativeResize="0"/>
          <p:nvPr/>
        </p:nvPicPr>
        <p:blipFill rotWithShape="1">
          <a:blip r:embed="rId4">
            <a:alphaModFix/>
          </a:blip>
          <a:srcRect l="78017" t="56378" r="10073" b="25584"/>
          <a:stretch/>
        </p:blipFill>
        <p:spPr>
          <a:xfrm>
            <a:off x="10299067" y="4520701"/>
            <a:ext cx="1369435" cy="1163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2620088" y="192919"/>
            <a:ext cx="9250800" cy="1706000"/>
          </a:xfrm>
          <a:prstGeom prst="rect">
            <a:avLst/>
          </a:prstGeom>
          <a:noFill/>
          <a:ln>
            <a:noFill/>
          </a:ln>
        </p:spPr>
        <p:txBody>
          <a:bodyPr spcFirstLastPara="1" wrap="square" lIns="121900" tIns="121900" rIns="121900" bIns="121900" anchor="ctr" anchorCtr="0">
            <a:noAutofit/>
          </a:bodyPr>
          <a:lstStyle/>
          <a:p>
            <a:pPr>
              <a:spcBef>
                <a:spcPts val="0"/>
              </a:spcBef>
            </a:pPr>
            <a:r>
              <a:rPr lang="nl" sz="5400" b="1" dirty="0">
                <a:solidFill>
                  <a:schemeClr val="tx2"/>
                </a:solidFill>
                <a:latin typeface="Poppins"/>
                <a:ea typeface="Poppins"/>
                <a:cs typeface="Poppins"/>
                <a:sym typeface="Poppins"/>
              </a:rPr>
              <a:t>Uitdagingen producenten.</a:t>
            </a:r>
            <a:endParaRPr sz="5400" b="1" dirty="0">
              <a:solidFill>
                <a:schemeClr val="tx2"/>
              </a:solidFill>
              <a:latin typeface="Poppins"/>
              <a:ea typeface="Poppins"/>
              <a:cs typeface="Poppins"/>
              <a:sym typeface="Poppins"/>
            </a:endParaRPr>
          </a:p>
        </p:txBody>
      </p:sp>
      <p:sp>
        <p:nvSpPr>
          <p:cNvPr id="218" name="Google Shape;218;p34"/>
          <p:cNvSpPr txBox="1"/>
          <p:nvPr/>
        </p:nvSpPr>
        <p:spPr>
          <a:xfrm>
            <a:off x="2366834" y="1857901"/>
            <a:ext cx="7604800" cy="39792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Grondstof onzekerheid (tekort en hoge prijzen)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Lagere marges beperken innovatiebudget</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Hogere kwaliteitseisen van klanten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Spanning tussen innovatie en operatie </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Omgaan met diversiteit aan digitale systemen bij klanten</a:t>
            </a:r>
            <a:endParaRPr sz="2800" dirty="0">
              <a:solidFill>
                <a:schemeClr val="tx2"/>
              </a:solidFill>
              <a:latin typeface="+mj-lt"/>
              <a:ea typeface="Poppins"/>
              <a:cs typeface="Poppins"/>
              <a:sym typeface="Poppins"/>
            </a:endParaRPr>
          </a:p>
          <a:p>
            <a:pPr marL="609585" indent="-457189">
              <a:lnSpc>
                <a:spcPct val="115000"/>
              </a:lnSpc>
              <a:buClr>
                <a:schemeClr val="dk2"/>
              </a:buClr>
              <a:buSzPts val="1800"/>
              <a:buFont typeface="Poppins"/>
              <a:buAutoNum type="arabicPeriod"/>
            </a:pPr>
            <a:r>
              <a:rPr lang="nl" sz="2800" dirty="0">
                <a:solidFill>
                  <a:schemeClr val="tx2"/>
                </a:solidFill>
                <a:latin typeface="+mj-lt"/>
                <a:ea typeface="Poppins"/>
                <a:cs typeface="Poppins"/>
                <a:sym typeface="Poppins"/>
              </a:rPr>
              <a:t>Tekort aan technisch personeel </a:t>
            </a:r>
            <a:endParaRPr sz="1733" dirty="0">
              <a:solidFill>
                <a:schemeClr val="tx2"/>
              </a:solidFill>
              <a:latin typeface="Poppins"/>
              <a:ea typeface="Poppins"/>
              <a:cs typeface="Poppins"/>
              <a:sym typeface="Poppins"/>
            </a:endParaRPr>
          </a:p>
          <a:p>
            <a:pPr marL="1219170"/>
            <a:endParaRPr sz="1733" dirty="0">
              <a:solidFill>
                <a:schemeClr val="tx2"/>
              </a:solidFill>
              <a:latin typeface="Poppins"/>
              <a:ea typeface="Poppins"/>
              <a:cs typeface="Poppins"/>
              <a:sym typeface="Poppins"/>
            </a:endParaRPr>
          </a:p>
        </p:txBody>
      </p:sp>
      <p:pic>
        <p:nvPicPr>
          <p:cNvPr id="219" name="Google Shape;219;p34"/>
          <p:cNvPicPr preferRelativeResize="0"/>
          <p:nvPr/>
        </p:nvPicPr>
        <p:blipFill>
          <a:blip r:embed="rId3">
            <a:alphaModFix/>
          </a:blip>
          <a:stretch>
            <a:fillRect/>
          </a:stretch>
        </p:blipFill>
        <p:spPr>
          <a:xfrm>
            <a:off x="0" y="1"/>
            <a:ext cx="2734835" cy="829567"/>
          </a:xfrm>
          <a:prstGeom prst="rect">
            <a:avLst/>
          </a:prstGeom>
          <a:noFill/>
          <a:ln>
            <a:noFill/>
          </a:ln>
        </p:spPr>
      </p:pic>
      <p:sp>
        <p:nvSpPr>
          <p:cNvPr id="220" name="Google Shape;220;p3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nl">
                <a:solidFill>
                  <a:schemeClr val="tx2"/>
                </a:solidFill>
              </a:rPr>
              <a:pPr algn="r"/>
              <a:t>11</a:t>
            </a:fld>
            <a:endParaRPr>
              <a:solidFill>
                <a:schemeClr val="tx2"/>
              </a:solidFill>
            </a:endParaRPr>
          </a:p>
        </p:txBody>
      </p:sp>
      <p:pic>
        <p:nvPicPr>
          <p:cNvPr id="221" name="Google Shape;221;p34"/>
          <p:cNvPicPr preferRelativeResize="0"/>
          <p:nvPr/>
        </p:nvPicPr>
        <p:blipFill rotWithShape="1">
          <a:blip r:embed="rId4">
            <a:alphaModFix/>
          </a:blip>
          <a:srcRect l="10107" t="15850" r="77983" b="68277"/>
          <a:stretch/>
        </p:blipFill>
        <p:spPr>
          <a:xfrm>
            <a:off x="383867" y="1389067"/>
            <a:ext cx="1369435" cy="1024032"/>
          </a:xfrm>
          <a:prstGeom prst="rect">
            <a:avLst/>
          </a:prstGeom>
          <a:noFill/>
          <a:ln>
            <a:noFill/>
          </a:ln>
        </p:spPr>
      </p:pic>
      <p:pic>
        <p:nvPicPr>
          <p:cNvPr id="222" name="Google Shape;222;p34"/>
          <p:cNvPicPr preferRelativeResize="0"/>
          <p:nvPr/>
        </p:nvPicPr>
        <p:blipFill rotWithShape="1">
          <a:blip r:embed="rId4">
            <a:alphaModFix/>
          </a:blip>
          <a:srcRect l="43962" t="16507" r="44128" b="68809"/>
          <a:stretch/>
        </p:blipFill>
        <p:spPr>
          <a:xfrm>
            <a:off x="10299067" y="1427468"/>
            <a:ext cx="1369435" cy="947233"/>
          </a:xfrm>
          <a:prstGeom prst="rect">
            <a:avLst/>
          </a:prstGeom>
          <a:noFill/>
          <a:ln>
            <a:noFill/>
          </a:ln>
        </p:spPr>
      </p:pic>
      <p:pic>
        <p:nvPicPr>
          <p:cNvPr id="223" name="Google Shape;223;p34"/>
          <p:cNvPicPr preferRelativeResize="0"/>
          <p:nvPr/>
        </p:nvPicPr>
        <p:blipFill rotWithShape="1">
          <a:blip r:embed="rId4">
            <a:alphaModFix/>
          </a:blip>
          <a:srcRect l="77816" t="15322" r="9500" b="66639"/>
          <a:stretch/>
        </p:blipFill>
        <p:spPr>
          <a:xfrm>
            <a:off x="294799" y="2745185"/>
            <a:ext cx="1458500" cy="1163700"/>
          </a:xfrm>
          <a:prstGeom prst="rect">
            <a:avLst/>
          </a:prstGeom>
          <a:noFill/>
          <a:ln>
            <a:noFill/>
          </a:ln>
        </p:spPr>
      </p:pic>
      <p:pic>
        <p:nvPicPr>
          <p:cNvPr id="224" name="Google Shape;224;p34"/>
          <p:cNvPicPr preferRelativeResize="0"/>
          <p:nvPr/>
        </p:nvPicPr>
        <p:blipFill rotWithShape="1">
          <a:blip r:embed="rId4">
            <a:alphaModFix/>
          </a:blip>
          <a:srcRect l="10338" t="55701" r="77752" b="23616"/>
          <a:stretch/>
        </p:blipFill>
        <p:spPr>
          <a:xfrm>
            <a:off x="339333" y="4588067"/>
            <a:ext cx="1369435" cy="1334367"/>
          </a:xfrm>
          <a:prstGeom prst="rect">
            <a:avLst/>
          </a:prstGeom>
          <a:noFill/>
          <a:ln>
            <a:noFill/>
          </a:ln>
        </p:spPr>
      </p:pic>
      <p:pic>
        <p:nvPicPr>
          <p:cNvPr id="225" name="Google Shape;225;p34"/>
          <p:cNvPicPr preferRelativeResize="0"/>
          <p:nvPr/>
        </p:nvPicPr>
        <p:blipFill rotWithShape="1">
          <a:blip r:embed="rId4">
            <a:alphaModFix/>
          </a:blip>
          <a:srcRect l="44178" t="56159" r="43912" b="25802"/>
          <a:stretch/>
        </p:blipFill>
        <p:spPr>
          <a:xfrm>
            <a:off x="10299065" y="2847150"/>
            <a:ext cx="1369435" cy="1163700"/>
          </a:xfrm>
          <a:prstGeom prst="rect">
            <a:avLst/>
          </a:prstGeom>
          <a:noFill/>
          <a:ln>
            <a:noFill/>
          </a:ln>
        </p:spPr>
      </p:pic>
      <p:pic>
        <p:nvPicPr>
          <p:cNvPr id="226" name="Google Shape;226;p34"/>
          <p:cNvPicPr preferRelativeResize="0"/>
          <p:nvPr/>
        </p:nvPicPr>
        <p:blipFill rotWithShape="1">
          <a:blip r:embed="rId4">
            <a:alphaModFix/>
          </a:blip>
          <a:srcRect l="78017" t="56378" r="10073" b="25584"/>
          <a:stretch/>
        </p:blipFill>
        <p:spPr>
          <a:xfrm>
            <a:off x="10299067" y="4673401"/>
            <a:ext cx="1369435" cy="1163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7" name="Google Shape;232;p1" descr="A group of people walking in a park&#10;&#10;Description automatically generated">
            <a:extLst>
              <a:ext uri="{FF2B5EF4-FFF2-40B4-BE49-F238E27FC236}">
                <a16:creationId xmlns:a16="http://schemas.microsoft.com/office/drawing/2014/main" id="{9066C4BE-4A85-B843-B291-C805BDBC1ECA}"/>
              </a:ext>
            </a:extLst>
          </p:cNvPr>
          <p:cNvPicPr preferRelativeResize="0"/>
          <p:nvPr/>
        </p:nvPicPr>
        <p:blipFill rotWithShape="1">
          <a:blip r:embed="rId3">
            <a:alphaModFix amt="50000"/>
          </a:blip>
          <a:srcRect l="-11" t="12178" r="-2631" b="2865"/>
          <a:stretch/>
        </p:blipFill>
        <p:spPr>
          <a:xfrm>
            <a:off x="0" y="-40640"/>
            <a:ext cx="12496800" cy="5801360"/>
          </a:xfrm>
          <a:prstGeom prst="rect">
            <a:avLst/>
          </a:prstGeom>
          <a:noFill/>
          <a:ln>
            <a:noFill/>
          </a:ln>
        </p:spPr>
      </p:pic>
      <p:sp>
        <p:nvSpPr>
          <p:cNvPr id="3" name="Tekstvak 2">
            <a:extLst>
              <a:ext uri="{FF2B5EF4-FFF2-40B4-BE49-F238E27FC236}">
                <a16:creationId xmlns:a16="http://schemas.microsoft.com/office/drawing/2014/main" id="{593CEE6E-3124-4A74-85CA-2216D9D77671}"/>
              </a:ext>
            </a:extLst>
          </p:cNvPr>
          <p:cNvSpPr txBox="1"/>
          <p:nvPr/>
        </p:nvSpPr>
        <p:spPr>
          <a:xfrm>
            <a:off x="426720" y="558800"/>
            <a:ext cx="10688320" cy="4401205"/>
          </a:xfrm>
          <a:prstGeom prst="rect">
            <a:avLst/>
          </a:prstGeom>
          <a:noFill/>
        </p:spPr>
        <p:txBody>
          <a:bodyPr wrap="square" rtlCol="0">
            <a:spAutoFit/>
          </a:bodyPr>
          <a:lstStyle/>
          <a:p>
            <a:r>
              <a:rPr lang="nl-NL" sz="4000" dirty="0">
                <a:solidFill>
                  <a:schemeClr val="bg1"/>
                </a:solidFill>
                <a:latin typeface="Arial" panose="020B0604020202020204" pitchFamily="34" charset="0"/>
                <a:cs typeface="Arial" panose="020B0604020202020204" pitchFamily="34" charset="0"/>
              </a:rPr>
              <a:t> </a:t>
            </a:r>
          </a:p>
          <a:p>
            <a:endParaRPr lang="nl-NL" sz="8000" dirty="0">
              <a:solidFill>
                <a:schemeClr val="bg1"/>
              </a:solidFill>
              <a:latin typeface="Arial" panose="020B0604020202020204" pitchFamily="34" charset="0"/>
              <a:cs typeface="Arial" panose="020B0604020202020204" pitchFamily="34" charset="0"/>
            </a:endParaRPr>
          </a:p>
          <a:p>
            <a:r>
              <a:rPr lang="nl-NL" sz="8000" dirty="0">
                <a:solidFill>
                  <a:schemeClr val="bg1"/>
                </a:solidFill>
                <a:latin typeface="Arial" panose="020B0604020202020204" pitchFamily="34" charset="0"/>
                <a:cs typeface="Arial" panose="020B0604020202020204" pitchFamily="34" charset="0"/>
              </a:rPr>
              <a:t>Hoe beginnen we dan?</a:t>
            </a:r>
          </a:p>
          <a:p>
            <a:endParaRPr lang="nl-NL"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20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801098" y="1396288"/>
            <a:ext cx="7611382" cy="3650199"/>
          </a:xfrm>
        </p:spPr>
        <p:txBody>
          <a:bodyPr vert="horz" lIns="91440" tIns="45720" rIns="91440" bIns="45720" rtlCol="0" anchor="ctr">
            <a:normAutofit/>
          </a:bodyPr>
          <a:lstStyle/>
          <a:p>
            <a:pPr algn="l" defTabSz="914400">
              <a:lnSpc>
                <a:spcPct val="90000"/>
              </a:lnSpc>
              <a:spcBef>
                <a:spcPct val="0"/>
              </a:spcBef>
            </a:pPr>
            <a:r>
              <a:rPr lang="en-US" sz="5400" dirty="0">
                <a:solidFill>
                  <a:schemeClr val="tx1"/>
                </a:solidFill>
              </a:rPr>
              <a:t>Van</a:t>
            </a:r>
            <a:br>
              <a:rPr lang="en-US" sz="5400" dirty="0">
                <a:solidFill>
                  <a:schemeClr val="tx1"/>
                </a:solidFill>
              </a:rPr>
            </a:br>
            <a:r>
              <a:rPr lang="en-US" sz="5400" dirty="0" err="1">
                <a:solidFill>
                  <a:schemeClr val="tx1"/>
                </a:solidFill>
              </a:rPr>
              <a:t>Waardeketen</a:t>
            </a:r>
            <a:r>
              <a:rPr lang="en-US" sz="5400" dirty="0">
                <a:solidFill>
                  <a:schemeClr val="tx1"/>
                </a:solidFill>
              </a:rPr>
              <a:t>,</a:t>
            </a:r>
            <a:br>
              <a:rPr lang="en-US" sz="5400" dirty="0">
                <a:solidFill>
                  <a:schemeClr val="tx1"/>
                </a:solidFill>
              </a:rPr>
            </a:br>
            <a:r>
              <a:rPr lang="en-US" sz="5400" dirty="0" err="1">
                <a:solidFill>
                  <a:schemeClr val="tx1"/>
                </a:solidFill>
              </a:rPr>
              <a:t>naar</a:t>
            </a:r>
            <a:r>
              <a:rPr lang="en-US" sz="5400" dirty="0">
                <a:solidFill>
                  <a:schemeClr val="tx1"/>
                </a:solidFill>
              </a:rPr>
              <a:t> </a:t>
            </a:r>
            <a:br>
              <a:rPr lang="en-US" sz="5400" dirty="0">
                <a:solidFill>
                  <a:schemeClr val="tx1"/>
                </a:solidFill>
              </a:rPr>
            </a:br>
            <a:r>
              <a:rPr lang="en-US" sz="5400" dirty="0">
                <a:solidFill>
                  <a:schemeClr val="tx1"/>
                </a:solidFill>
              </a:rPr>
              <a:t>Eco-</a:t>
            </a:r>
            <a:r>
              <a:rPr lang="en-US" sz="5400" dirty="0" err="1">
                <a:solidFill>
                  <a:schemeClr val="tx1"/>
                </a:solidFill>
              </a:rPr>
              <a:t>systeem</a:t>
            </a:r>
            <a:endParaRPr lang="en-US" sz="540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defTabSz="914400">
              <a:lnSpc>
                <a:spcPct val="90000"/>
              </a:lnSpc>
              <a:spcAft>
                <a:spcPts val="600"/>
              </a:spcAft>
            </a:pP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15315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7" name="Google Shape;232;p1" descr="A group of people walking in a park&#10;&#10;Description automatically generated">
            <a:extLst>
              <a:ext uri="{FF2B5EF4-FFF2-40B4-BE49-F238E27FC236}">
                <a16:creationId xmlns:a16="http://schemas.microsoft.com/office/drawing/2014/main" id="{9066C4BE-4A85-B843-B291-C805BDBC1ECA}"/>
              </a:ext>
            </a:extLst>
          </p:cNvPr>
          <p:cNvPicPr preferRelativeResize="0"/>
          <p:nvPr/>
        </p:nvPicPr>
        <p:blipFill rotWithShape="1">
          <a:blip r:embed="rId3">
            <a:alphaModFix amt="50000"/>
          </a:blip>
          <a:srcRect l="-11" t="12178" r="-2631" b="2865"/>
          <a:stretch/>
        </p:blipFill>
        <p:spPr>
          <a:xfrm>
            <a:off x="0" y="-40640"/>
            <a:ext cx="12496800" cy="5801360"/>
          </a:xfrm>
          <a:prstGeom prst="rect">
            <a:avLst/>
          </a:prstGeom>
          <a:noFill/>
          <a:ln>
            <a:noFill/>
          </a:ln>
        </p:spPr>
      </p:pic>
      <p:sp>
        <p:nvSpPr>
          <p:cNvPr id="3" name="Tekstvak 2">
            <a:extLst>
              <a:ext uri="{FF2B5EF4-FFF2-40B4-BE49-F238E27FC236}">
                <a16:creationId xmlns:a16="http://schemas.microsoft.com/office/drawing/2014/main" id="{593CEE6E-3124-4A74-85CA-2216D9D77671}"/>
              </a:ext>
            </a:extLst>
          </p:cNvPr>
          <p:cNvSpPr txBox="1"/>
          <p:nvPr/>
        </p:nvSpPr>
        <p:spPr>
          <a:xfrm>
            <a:off x="162560" y="2712720"/>
            <a:ext cx="10688320" cy="3785652"/>
          </a:xfrm>
          <a:prstGeom prst="rect">
            <a:avLst/>
          </a:prstGeom>
          <a:noFill/>
        </p:spPr>
        <p:txBody>
          <a:bodyPr wrap="square" rtlCol="0">
            <a:spAutoFit/>
          </a:bodyPr>
          <a:lstStyle/>
          <a:p>
            <a:r>
              <a:rPr lang="nl-NL" sz="4000" dirty="0">
                <a:solidFill>
                  <a:schemeClr val="bg1"/>
                </a:solidFill>
                <a:latin typeface="Arial" panose="020B0604020202020204" pitchFamily="34" charset="0"/>
                <a:cs typeface="Arial" panose="020B0604020202020204" pitchFamily="34" charset="0"/>
              </a:rPr>
              <a:t> </a:t>
            </a:r>
          </a:p>
          <a:p>
            <a:r>
              <a:rPr lang="nl-NL" sz="8000" dirty="0">
                <a:solidFill>
                  <a:schemeClr val="bg1"/>
                </a:solidFill>
                <a:latin typeface="Arial" panose="020B0604020202020204" pitchFamily="34" charset="0"/>
                <a:cs typeface="Arial" panose="020B0604020202020204" pitchFamily="34" charset="0"/>
              </a:rPr>
              <a:t>Anders denken</a:t>
            </a:r>
          </a:p>
          <a:p>
            <a:r>
              <a:rPr lang="nl-NL" sz="4000" dirty="0">
                <a:solidFill>
                  <a:schemeClr val="bg1"/>
                </a:solidFill>
                <a:latin typeface="Arial" panose="020B0604020202020204" pitchFamily="34" charset="0"/>
                <a:cs typeface="Arial" panose="020B0604020202020204" pitchFamily="34" charset="0"/>
              </a:rPr>
              <a:t>Buiten de gebaande paden treden.</a:t>
            </a:r>
          </a:p>
          <a:p>
            <a:endParaRPr lang="nl-NL"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6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1B6FDE-6AB3-4411-8DC8-6ACB8E7994D8}"/>
              </a:ext>
            </a:extLst>
          </p:cNvPr>
          <p:cNvSpPr>
            <a:spLocks noGrp="1"/>
          </p:cNvSpPr>
          <p:nvPr>
            <p:ph type="dt" sz="half" idx="6"/>
          </p:nvPr>
        </p:nvSpPr>
        <p:spPr/>
        <p:txBody>
          <a:bodyPr/>
          <a:lstStyle/>
          <a:p>
            <a:pPr marL="12700">
              <a:lnSpc>
                <a:spcPts val="1430"/>
              </a:lnSpc>
            </a:pPr>
            <a:endParaRPr lang="nl-NL" spc="-10" dirty="0">
              <a:solidFill>
                <a:srgbClr val="002F86"/>
              </a:solidFill>
            </a:endParaRPr>
          </a:p>
        </p:txBody>
      </p:sp>
      <p:pic>
        <p:nvPicPr>
          <p:cNvPr id="7170" name="Picture 2" descr="Organisatieontwikkeling Anders Groeien">
            <a:extLst>
              <a:ext uri="{FF2B5EF4-FFF2-40B4-BE49-F238E27FC236}">
                <a16:creationId xmlns:a16="http://schemas.microsoft.com/office/drawing/2014/main" id="{201719BB-3645-4025-A418-2643A025E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403" y="598353"/>
            <a:ext cx="10211752" cy="53361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Start Digitizing Your Supply Chain Management - SlideModel">
            <a:extLst>
              <a:ext uri="{FF2B5EF4-FFF2-40B4-BE49-F238E27FC236}">
                <a16:creationId xmlns:a16="http://schemas.microsoft.com/office/drawing/2014/main" id="{98632454-8D5B-4586-9D7E-5605E4D9D9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535" t="17839" r="50952" b="6400"/>
          <a:stretch/>
        </p:blipFill>
        <p:spPr bwMode="auto">
          <a:xfrm>
            <a:off x="497840" y="923473"/>
            <a:ext cx="5486400" cy="5110480"/>
          </a:xfrm>
          <a:prstGeom prst="rect">
            <a:avLst/>
          </a:prstGeom>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4BB90BDE-B279-47DB-8101-895D2B5C1ADD}"/>
              </a:ext>
            </a:extLst>
          </p:cNvPr>
          <p:cNvSpPr txBox="1"/>
          <p:nvPr/>
        </p:nvSpPr>
        <p:spPr>
          <a:xfrm>
            <a:off x="304801" y="185675"/>
            <a:ext cx="12192001" cy="747128"/>
          </a:xfrm>
          <a:prstGeom prst="rect">
            <a:avLst/>
          </a:prstGeom>
          <a:noFill/>
        </p:spPr>
        <p:txBody>
          <a:bodyPr wrap="square" rtlCol="0" anchor="ctr">
            <a:spAutoFit/>
          </a:bodyPr>
          <a:lstStyle/>
          <a:p>
            <a:pPr>
              <a:lnSpc>
                <a:spcPts val="5400"/>
              </a:lnSpc>
            </a:pPr>
            <a:r>
              <a:rPr lang="en-US" altLang="ko-KR" sz="4000" b="1" dirty="0">
                <a:solidFill>
                  <a:schemeClr val="tx2"/>
                </a:solidFill>
                <a:cs typeface="Arial" pitchFamily="34" charset="0"/>
              </a:rPr>
              <a:t>Van </a:t>
            </a:r>
            <a:r>
              <a:rPr lang="en-US" altLang="ko-KR" sz="4000" b="1" dirty="0" err="1">
                <a:solidFill>
                  <a:schemeClr val="tx2"/>
                </a:solidFill>
                <a:cs typeface="Arial" pitchFamily="34" charset="0"/>
              </a:rPr>
              <a:t>waardeketen</a:t>
            </a:r>
            <a:r>
              <a:rPr lang="en-US" altLang="ko-KR" sz="4000" b="1" dirty="0">
                <a:solidFill>
                  <a:schemeClr val="tx2"/>
                </a:solidFill>
                <a:cs typeface="Arial" pitchFamily="34" charset="0"/>
              </a:rPr>
              <a:t> </a:t>
            </a:r>
            <a:r>
              <a:rPr lang="en-US" altLang="ko-KR" sz="4000" b="1" dirty="0" err="1">
                <a:solidFill>
                  <a:schemeClr val="tx2"/>
                </a:solidFill>
                <a:cs typeface="Arial" pitchFamily="34" charset="0"/>
              </a:rPr>
              <a:t>naar</a:t>
            </a:r>
            <a:r>
              <a:rPr lang="en-US" altLang="ko-KR" sz="4000" b="1" dirty="0">
                <a:solidFill>
                  <a:schemeClr val="tx2"/>
                </a:solidFill>
                <a:cs typeface="Arial" pitchFamily="34" charset="0"/>
              </a:rPr>
              <a:t> </a:t>
            </a:r>
            <a:r>
              <a:rPr lang="en-US" altLang="ko-KR" sz="4000" b="1" dirty="0" err="1">
                <a:solidFill>
                  <a:schemeClr val="tx2"/>
                </a:solidFill>
                <a:cs typeface="Arial" pitchFamily="34" charset="0"/>
              </a:rPr>
              <a:t>ecosysteem</a:t>
            </a:r>
            <a:endParaRPr lang="ko-KR" altLang="en-US" sz="4000" b="1" dirty="0">
              <a:solidFill>
                <a:schemeClr val="tx2"/>
              </a:solidFill>
              <a:cs typeface="Arial" pitchFamily="34" charset="0"/>
            </a:endParaRPr>
          </a:p>
        </p:txBody>
      </p:sp>
      <p:sp>
        <p:nvSpPr>
          <p:cNvPr id="3" name="Pijl: rechts 2">
            <a:extLst>
              <a:ext uri="{FF2B5EF4-FFF2-40B4-BE49-F238E27FC236}">
                <a16:creationId xmlns:a16="http://schemas.microsoft.com/office/drawing/2014/main" id="{4E827C78-4D4A-4779-B473-BA551DD99EEF}"/>
              </a:ext>
            </a:extLst>
          </p:cNvPr>
          <p:cNvSpPr/>
          <p:nvPr/>
        </p:nvSpPr>
        <p:spPr>
          <a:xfrm>
            <a:off x="5882641" y="3037840"/>
            <a:ext cx="1036320" cy="477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543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1B6FDE-6AB3-4411-8DC8-6ACB8E7994D8}"/>
              </a:ext>
            </a:extLst>
          </p:cNvPr>
          <p:cNvSpPr>
            <a:spLocks noGrp="1"/>
          </p:cNvSpPr>
          <p:nvPr>
            <p:ph type="dt" sz="half" idx="6"/>
          </p:nvPr>
        </p:nvSpPr>
        <p:spPr/>
        <p:txBody>
          <a:bodyPr/>
          <a:lstStyle/>
          <a:p>
            <a:pPr marL="12700">
              <a:lnSpc>
                <a:spcPts val="1430"/>
              </a:lnSpc>
            </a:pPr>
            <a:r>
              <a:rPr lang="nl-NL" spc="-10">
                <a:solidFill>
                  <a:srgbClr val="002F86"/>
                </a:solidFill>
              </a:rPr>
              <a:t>05.03.2021</a:t>
            </a:r>
            <a:endParaRPr lang="nl-NL" spc="-10" dirty="0">
              <a:solidFill>
                <a:srgbClr val="002F86"/>
              </a:solidFill>
            </a:endParaRPr>
          </a:p>
        </p:txBody>
      </p:sp>
      <p:pic>
        <p:nvPicPr>
          <p:cNvPr id="7170" name="Picture 2" descr="Organisatieontwikkeling Anders Groeien">
            <a:extLst>
              <a:ext uri="{FF2B5EF4-FFF2-40B4-BE49-F238E27FC236}">
                <a16:creationId xmlns:a16="http://schemas.microsoft.com/office/drawing/2014/main" id="{201719BB-3645-4025-A418-2643A025E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396" y="465443"/>
            <a:ext cx="10211752" cy="5336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4BB90BDE-B279-47DB-8101-895D2B5C1ADD}"/>
              </a:ext>
            </a:extLst>
          </p:cNvPr>
          <p:cNvSpPr txBox="1"/>
          <p:nvPr/>
        </p:nvSpPr>
        <p:spPr>
          <a:xfrm>
            <a:off x="304801" y="185675"/>
            <a:ext cx="12192001" cy="747128"/>
          </a:xfrm>
          <a:prstGeom prst="rect">
            <a:avLst/>
          </a:prstGeom>
          <a:noFill/>
        </p:spPr>
        <p:txBody>
          <a:bodyPr wrap="square" rtlCol="0" anchor="ctr">
            <a:spAutoFit/>
          </a:bodyPr>
          <a:lstStyle/>
          <a:p>
            <a:pPr>
              <a:lnSpc>
                <a:spcPts val="5400"/>
              </a:lnSpc>
            </a:pPr>
            <a:r>
              <a:rPr lang="en-US" altLang="ko-KR" sz="4000" b="1" dirty="0">
                <a:solidFill>
                  <a:schemeClr val="tx2"/>
                </a:solidFill>
                <a:cs typeface="Arial" pitchFamily="34" charset="0"/>
              </a:rPr>
              <a:t>Van </a:t>
            </a:r>
            <a:r>
              <a:rPr lang="en-US" altLang="ko-KR" sz="4000" b="1" dirty="0" err="1">
                <a:solidFill>
                  <a:schemeClr val="tx2"/>
                </a:solidFill>
                <a:cs typeface="Arial" pitchFamily="34" charset="0"/>
              </a:rPr>
              <a:t>waardeketen</a:t>
            </a:r>
            <a:r>
              <a:rPr lang="en-US" altLang="ko-KR" sz="4000" b="1" dirty="0">
                <a:solidFill>
                  <a:schemeClr val="tx2"/>
                </a:solidFill>
                <a:cs typeface="Arial" pitchFamily="34" charset="0"/>
              </a:rPr>
              <a:t> </a:t>
            </a:r>
            <a:r>
              <a:rPr lang="en-US" altLang="ko-KR" sz="4000" b="1" dirty="0" err="1">
                <a:solidFill>
                  <a:schemeClr val="tx2"/>
                </a:solidFill>
                <a:cs typeface="Arial" pitchFamily="34" charset="0"/>
              </a:rPr>
              <a:t>naar</a:t>
            </a:r>
            <a:r>
              <a:rPr lang="en-US" altLang="ko-KR" sz="4000" b="1" dirty="0">
                <a:solidFill>
                  <a:schemeClr val="tx2"/>
                </a:solidFill>
                <a:cs typeface="Arial" pitchFamily="34" charset="0"/>
              </a:rPr>
              <a:t> </a:t>
            </a:r>
            <a:r>
              <a:rPr lang="en-US" altLang="ko-KR" sz="4000" b="1" dirty="0" err="1">
                <a:solidFill>
                  <a:schemeClr val="tx2"/>
                </a:solidFill>
                <a:cs typeface="Arial" pitchFamily="34" charset="0"/>
              </a:rPr>
              <a:t>ecosysteem</a:t>
            </a:r>
            <a:endParaRPr lang="ko-KR" altLang="en-US" sz="4000" b="1" dirty="0">
              <a:solidFill>
                <a:schemeClr val="tx2"/>
              </a:solidFill>
              <a:cs typeface="Arial" pitchFamily="34" charset="0"/>
            </a:endParaRPr>
          </a:p>
        </p:txBody>
      </p:sp>
      <p:sp>
        <p:nvSpPr>
          <p:cNvPr id="6" name="Pijl: rechts 5">
            <a:extLst>
              <a:ext uri="{FF2B5EF4-FFF2-40B4-BE49-F238E27FC236}">
                <a16:creationId xmlns:a16="http://schemas.microsoft.com/office/drawing/2014/main" id="{B304B621-98D5-4A9F-AA6D-7B00BC1ED902}"/>
              </a:ext>
            </a:extLst>
          </p:cNvPr>
          <p:cNvSpPr/>
          <p:nvPr/>
        </p:nvSpPr>
        <p:spPr>
          <a:xfrm>
            <a:off x="5882641" y="3037840"/>
            <a:ext cx="1036320" cy="477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48654DD5-91F9-4D5D-A2DD-0EAD9D2AD926}"/>
              </a:ext>
            </a:extLst>
          </p:cNvPr>
          <p:cNvSpPr txBox="1"/>
          <p:nvPr/>
        </p:nvSpPr>
        <p:spPr>
          <a:xfrm>
            <a:off x="304801" y="1242295"/>
            <a:ext cx="2621280" cy="646331"/>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Winst, groei, en</a:t>
            </a:r>
          </a:p>
          <a:p>
            <a:r>
              <a:rPr lang="nl-NL" dirty="0">
                <a:latin typeface="Arial" panose="020B0604020202020204" pitchFamily="34" charset="0"/>
                <a:cs typeface="Arial" panose="020B0604020202020204" pitchFamily="34" charset="0"/>
              </a:rPr>
              <a:t> marges centraal</a:t>
            </a:r>
          </a:p>
        </p:txBody>
      </p:sp>
      <p:sp>
        <p:nvSpPr>
          <p:cNvPr id="8" name="Tekstvak 7">
            <a:extLst>
              <a:ext uri="{FF2B5EF4-FFF2-40B4-BE49-F238E27FC236}">
                <a16:creationId xmlns:a16="http://schemas.microsoft.com/office/drawing/2014/main" id="{22300F98-31CF-4380-B550-90331A96FD18}"/>
              </a:ext>
            </a:extLst>
          </p:cNvPr>
          <p:cNvSpPr txBox="1"/>
          <p:nvPr/>
        </p:nvSpPr>
        <p:spPr>
          <a:xfrm>
            <a:off x="9891236" y="1242295"/>
            <a:ext cx="2621280" cy="646331"/>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Maatschappelijke thema’s centraal</a:t>
            </a:r>
          </a:p>
        </p:txBody>
      </p:sp>
      <p:sp>
        <p:nvSpPr>
          <p:cNvPr id="9" name="Tekstvak 8">
            <a:extLst>
              <a:ext uri="{FF2B5EF4-FFF2-40B4-BE49-F238E27FC236}">
                <a16:creationId xmlns:a16="http://schemas.microsoft.com/office/drawing/2014/main" id="{4A1CE4AD-B517-4274-84C1-498BA0101580}"/>
              </a:ext>
            </a:extLst>
          </p:cNvPr>
          <p:cNvSpPr txBox="1"/>
          <p:nvPr/>
        </p:nvSpPr>
        <p:spPr>
          <a:xfrm>
            <a:off x="9891236" y="2420906"/>
            <a:ext cx="2300764" cy="923330"/>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Verantwoordelijkheid delen, ruimte om fouten te maken</a:t>
            </a:r>
          </a:p>
        </p:txBody>
      </p:sp>
      <p:sp>
        <p:nvSpPr>
          <p:cNvPr id="10" name="Tekstvak 9">
            <a:extLst>
              <a:ext uri="{FF2B5EF4-FFF2-40B4-BE49-F238E27FC236}">
                <a16:creationId xmlns:a16="http://schemas.microsoft.com/office/drawing/2014/main" id="{E1EC47E4-A260-4688-A01C-0359BFEC8A08}"/>
              </a:ext>
            </a:extLst>
          </p:cNvPr>
          <p:cNvSpPr txBox="1"/>
          <p:nvPr/>
        </p:nvSpPr>
        <p:spPr>
          <a:xfrm>
            <a:off x="304801" y="2559405"/>
            <a:ext cx="2300764" cy="646331"/>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Afrekenen, afschuiven, wijzen. </a:t>
            </a:r>
          </a:p>
        </p:txBody>
      </p:sp>
      <p:sp>
        <p:nvSpPr>
          <p:cNvPr id="11" name="Tekstvak 10">
            <a:extLst>
              <a:ext uri="{FF2B5EF4-FFF2-40B4-BE49-F238E27FC236}">
                <a16:creationId xmlns:a16="http://schemas.microsoft.com/office/drawing/2014/main" id="{42CDAE9E-FED4-416A-9E74-58701A641A2D}"/>
              </a:ext>
            </a:extLst>
          </p:cNvPr>
          <p:cNvSpPr txBox="1"/>
          <p:nvPr/>
        </p:nvSpPr>
        <p:spPr>
          <a:xfrm>
            <a:off x="304801" y="3876516"/>
            <a:ext cx="2300764"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Klanten</a:t>
            </a:r>
          </a:p>
        </p:txBody>
      </p:sp>
      <p:sp>
        <p:nvSpPr>
          <p:cNvPr id="12" name="Tekstvak 11">
            <a:extLst>
              <a:ext uri="{FF2B5EF4-FFF2-40B4-BE49-F238E27FC236}">
                <a16:creationId xmlns:a16="http://schemas.microsoft.com/office/drawing/2014/main" id="{13BAF6F4-378F-46FF-9280-406C2962C898}"/>
              </a:ext>
            </a:extLst>
          </p:cNvPr>
          <p:cNvSpPr txBox="1"/>
          <p:nvPr/>
        </p:nvSpPr>
        <p:spPr>
          <a:xfrm>
            <a:off x="10051494" y="3876516"/>
            <a:ext cx="2300764"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Partners</a:t>
            </a:r>
          </a:p>
        </p:txBody>
      </p:sp>
    </p:spTree>
    <p:extLst>
      <p:ext uri="{BB962C8B-B14F-4D97-AF65-F5344CB8AC3E}">
        <p14:creationId xmlns:p14="http://schemas.microsoft.com/office/powerpoint/2010/main" val="418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7" name="Google Shape;232;p1" descr="A group of people walking in a park&#10;&#10;Description automatically generated">
            <a:extLst>
              <a:ext uri="{FF2B5EF4-FFF2-40B4-BE49-F238E27FC236}">
                <a16:creationId xmlns:a16="http://schemas.microsoft.com/office/drawing/2014/main" id="{9066C4BE-4A85-B843-B291-C805BDBC1ECA}"/>
              </a:ext>
            </a:extLst>
          </p:cNvPr>
          <p:cNvPicPr preferRelativeResize="0"/>
          <p:nvPr/>
        </p:nvPicPr>
        <p:blipFill rotWithShape="1">
          <a:blip r:embed="rId3">
            <a:alphaModFix amt="50000"/>
          </a:blip>
          <a:srcRect l="-11" t="12178" r="-2631" b="2865"/>
          <a:stretch/>
        </p:blipFill>
        <p:spPr>
          <a:xfrm>
            <a:off x="0" y="0"/>
            <a:ext cx="12496800" cy="5801360"/>
          </a:xfrm>
          <a:prstGeom prst="rect">
            <a:avLst/>
          </a:prstGeom>
          <a:noFill/>
          <a:ln>
            <a:noFill/>
          </a:ln>
        </p:spPr>
      </p:pic>
      <p:sp>
        <p:nvSpPr>
          <p:cNvPr id="3" name="Tekstvak 2">
            <a:extLst>
              <a:ext uri="{FF2B5EF4-FFF2-40B4-BE49-F238E27FC236}">
                <a16:creationId xmlns:a16="http://schemas.microsoft.com/office/drawing/2014/main" id="{593CEE6E-3124-4A74-85CA-2216D9D77671}"/>
              </a:ext>
            </a:extLst>
          </p:cNvPr>
          <p:cNvSpPr txBox="1"/>
          <p:nvPr/>
        </p:nvSpPr>
        <p:spPr>
          <a:xfrm>
            <a:off x="426720" y="558800"/>
            <a:ext cx="10688320" cy="4585871"/>
          </a:xfrm>
          <a:prstGeom prst="rect">
            <a:avLst/>
          </a:prstGeom>
          <a:noFill/>
        </p:spPr>
        <p:txBody>
          <a:bodyPr wrap="square" rtlCol="0">
            <a:spAutoFit/>
          </a:bodyPr>
          <a:lstStyle/>
          <a:p>
            <a:r>
              <a:rPr lang="nl-NL" sz="4000" b="1" dirty="0">
                <a:solidFill>
                  <a:schemeClr val="bg1"/>
                </a:solidFill>
                <a:latin typeface="Arial" panose="020B0604020202020204" pitchFamily="34" charset="0"/>
                <a:cs typeface="Arial" panose="020B0604020202020204" pitchFamily="34" charset="0"/>
              </a:rPr>
              <a:t>Onze Innovatie Uitgangspunten:</a:t>
            </a:r>
          </a:p>
          <a:p>
            <a:r>
              <a:rPr lang="nl-NL" sz="3600" dirty="0">
                <a:solidFill>
                  <a:schemeClr val="bg1"/>
                </a:solidFill>
                <a:latin typeface="Arial" panose="020B0604020202020204" pitchFamily="34" charset="0"/>
                <a:cs typeface="Arial" panose="020B0604020202020204" pitchFamily="34" charset="0"/>
              </a:rPr>
              <a:t> </a:t>
            </a:r>
          </a:p>
          <a:p>
            <a:r>
              <a:rPr lang="nl-NL" sz="3600" b="1" dirty="0">
                <a:solidFill>
                  <a:schemeClr val="bg1"/>
                </a:solidFill>
                <a:latin typeface="Arial" panose="020B0604020202020204" pitchFamily="34" charset="0"/>
                <a:cs typeface="Arial" panose="020B0604020202020204" pitchFamily="34" charset="0"/>
              </a:rPr>
              <a:t>Multi- disciplinair</a:t>
            </a:r>
          </a:p>
          <a:p>
            <a:pPr marL="571500" indent="-571500">
              <a:buFont typeface="Arial" panose="020B0604020202020204" pitchFamily="34" charset="0"/>
              <a:buChar char="•"/>
            </a:pPr>
            <a:r>
              <a:rPr lang="nl-NL" sz="3600" dirty="0">
                <a:solidFill>
                  <a:schemeClr val="bg1"/>
                </a:solidFill>
                <a:latin typeface="Arial" panose="020B0604020202020204" pitchFamily="34" charset="0"/>
                <a:cs typeface="Arial" panose="020B0604020202020204" pitchFamily="34" charset="0"/>
              </a:rPr>
              <a:t>Samenwerken - Vertrouwen - Leren</a:t>
            </a:r>
          </a:p>
          <a:p>
            <a:r>
              <a:rPr lang="nl-NL" sz="3600" b="1" dirty="0">
                <a:solidFill>
                  <a:schemeClr val="bg1"/>
                </a:solidFill>
                <a:latin typeface="Arial" panose="020B0604020202020204" pitchFamily="34" charset="0"/>
                <a:cs typeface="Arial" panose="020B0604020202020204" pitchFamily="34" charset="0"/>
              </a:rPr>
              <a:t>Co-creatie</a:t>
            </a:r>
          </a:p>
          <a:p>
            <a:pPr marL="571500" indent="-571500">
              <a:buFont typeface="Arial" panose="020B0604020202020204" pitchFamily="34" charset="0"/>
              <a:buChar char="•"/>
            </a:pPr>
            <a:r>
              <a:rPr lang="nl-NL" sz="3600" dirty="0">
                <a:solidFill>
                  <a:schemeClr val="bg1"/>
                </a:solidFill>
                <a:latin typeface="Arial" panose="020B0604020202020204" pitchFamily="34" charset="0"/>
                <a:cs typeface="Arial" panose="020B0604020202020204" pitchFamily="34" charset="0"/>
              </a:rPr>
              <a:t>Vernieuwen - Uitdagen - Proberen </a:t>
            </a:r>
          </a:p>
          <a:p>
            <a:r>
              <a:rPr lang="nl-NL" sz="3600" b="1" dirty="0">
                <a:solidFill>
                  <a:schemeClr val="bg1"/>
                </a:solidFill>
                <a:latin typeface="Arial" panose="020B0604020202020204" pitchFamily="34" charset="0"/>
                <a:cs typeface="Arial" panose="020B0604020202020204" pitchFamily="34" charset="0"/>
              </a:rPr>
              <a:t>Gericht op de toekomst</a:t>
            </a:r>
          </a:p>
          <a:p>
            <a:pPr marL="571500" indent="-571500">
              <a:buFont typeface="Arial" panose="020B0604020202020204" pitchFamily="34" charset="0"/>
              <a:buChar char="•"/>
            </a:pPr>
            <a:r>
              <a:rPr lang="nl-NL" sz="3600" dirty="0">
                <a:solidFill>
                  <a:schemeClr val="bg1"/>
                </a:solidFill>
                <a:latin typeface="Arial" panose="020B0604020202020204" pitchFamily="34" charset="0"/>
                <a:cs typeface="Arial" panose="020B0604020202020204" pitchFamily="34" charset="0"/>
              </a:rPr>
              <a:t>Prefab - Duurzaam - ‘Slim’</a:t>
            </a:r>
          </a:p>
        </p:txBody>
      </p:sp>
    </p:spTree>
    <p:extLst>
      <p:ext uri="{BB962C8B-B14F-4D97-AF65-F5344CB8AC3E}">
        <p14:creationId xmlns:p14="http://schemas.microsoft.com/office/powerpoint/2010/main" val="1592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801098" y="1396288"/>
            <a:ext cx="7611382" cy="3650199"/>
          </a:xfrm>
        </p:spPr>
        <p:txBody>
          <a:bodyPr vert="horz" lIns="91440" tIns="45720" rIns="91440" bIns="45720" rtlCol="0" anchor="ctr">
            <a:normAutofit/>
          </a:bodyPr>
          <a:lstStyle/>
          <a:p>
            <a:pPr algn="l" defTabSz="914400">
              <a:lnSpc>
                <a:spcPct val="90000"/>
              </a:lnSpc>
              <a:spcBef>
                <a:spcPct val="0"/>
              </a:spcBef>
            </a:pPr>
            <a:r>
              <a:rPr lang="en-US" sz="5400" dirty="0" err="1">
                <a:solidFill>
                  <a:schemeClr val="tx1"/>
                </a:solidFill>
              </a:rPr>
              <a:t>Voorbeelden</a:t>
            </a:r>
            <a:endParaRPr lang="en-US" sz="540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defTabSz="914400">
              <a:lnSpc>
                <a:spcPct val="90000"/>
              </a:lnSpc>
              <a:spcAft>
                <a:spcPts val="600"/>
              </a:spcAft>
            </a:pP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72038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271286" y="1150445"/>
            <a:ext cx="7611382" cy="3650199"/>
          </a:xfrm>
        </p:spPr>
        <p:txBody>
          <a:bodyPr vert="horz" lIns="91440" tIns="45720" rIns="91440" bIns="45720" rtlCol="0" anchor="ctr">
            <a:noAutofit/>
          </a:bodyPr>
          <a:lstStyle/>
          <a:p>
            <a:pPr algn="l" defTabSz="914400">
              <a:lnSpc>
                <a:spcPct val="90000"/>
              </a:lnSpc>
              <a:spcBef>
                <a:spcPct val="0"/>
              </a:spcBef>
            </a:pPr>
            <a:r>
              <a:rPr lang="en-US" sz="3200" dirty="0" err="1">
                <a:solidFill>
                  <a:schemeClr val="tx1"/>
                </a:solidFill>
              </a:rPr>
              <a:t>Thema</a:t>
            </a:r>
            <a:r>
              <a:rPr lang="en-US" sz="3200" dirty="0">
                <a:solidFill>
                  <a:schemeClr val="tx1"/>
                </a:solidFill>
              </a:rPr>
              <a:t>: </a:t>
            </a:r>
            <a:br>
              <a:rPr lang="en-US" sz="3200" b="0" dirty="0">
                <a:solidFill>
                  <a:schemeClr val="tx1"/>
                </a:solidFill>
              </a:rPr>
            </a:br>
            <a:r>
              <a:rPr lang="en-US" sz="3200" b="0" dirty="0" err="1">
                <a:solidFill>
                  <a:schemeClr val="tx1"/>
                </a:solidFill>
              </a:rPr>
              <a:t>Klimaatadaptieve</a:t>
            </a:r>
            <a:r>
              <a:rPr lang="en-US" sz="3200" b="0" dirty="0">
                <a:solidFill>
                  <a:schemeClr val="tx1"/>
                </a:solidFill>
              </a:rPr>
              <a:t> </a:t>
            </a:r>
            <a:r>
              <a:rPr lang="en-US" sz="3200" b="0" dirty="0" err="1">
                <a:solidFill>
                  <a:schemeClr val="tx1"/>
                </a:solidFill>
              </a:rPr>
              <a:t>landbouw</a:t>
            </a:r>
            <a:br>
              <a:rPr lang="en-US" sz="3200" dirty="0">
                <a:solidFill>
                  <a:schemeClr val="tx1"/>
                </a:solidFill>
              </a:rPr>
            </a:br>
            <a:br>
              <a:rPr lang="en-US" sz="3200" dirty="0">
                <a:solidFill>
                  <a:schemeClr val="tx1"/>
                </a:solidFill>
              </a:rPr>
            </a:br>
            <a:endParaRPr lang="en-US" sz="3200" b="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defTabSz="914400">
              <a:lnSpc>
                <a:spcPct val="90000"/>
              </a:lnSpc>
              <a:spcAft>
                <a:spcPts val="600"/>
              </a:spcAft>
            </a:pP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48424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801098" y="1396289"/>
            <a:ext cx="5277333" cy="1325563"/>
          </a:xfrm>
        </p:spPr>
        <p:txBody>
          <a:bodyPr vert="horz" lIns="91440" tIns="45720" rIns="91440" bIns="45720" rtlCol="0" anchor="ctr">
            <a:normAutofit/>
          </a:bodyPr>
          <a:lstStyle/>
          <a:p>
            <a:pPr algn="l" defTabSz="914400">
              <a:lnSpc>
                <a:spcPct val="90000"/>
              </a:lnSpc>
              <a:spcBef>
                <a:spcPct val="0"/>
              </a:spcBef>
            </a:pPr>
            <a:r>
              <a:rPr lang="en-US" sz="5400" dirty="0" err="1">
                <a:solidFill>
                  <a:schemeClr val="tx1"/>
                </a:solidFill>
              </a:rPr>
              <a:t>Inhoud</a:t>
            </a:r>
            <a:endParaRPr lang="en-US" sz="540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71500" indent="-228600" defTabSz="914400">
              <a:lnSpc>
                <a:spcPct val="90000"/>
              </a:lnSpc>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Introductie</a:t>
            </a:r>
            <a:endParaRPr lang="en-US" dirty="0">
              <a:latin typeface="Arial" panose="020B0604020202020204" pitchFamily="34" charset="0"/>
              <a:cs typeface="Arial" panose="020B0604020202020204" pitchFamily="34" charset="0"/>
            </a:endParaRPr>
          </a:p>
          <a:p>
            <a:pPr marL="571500" indent="-228600" defTabSz="914400">
              <a:lnSpc>
                <a:spcPct val="90000"/>
              </a:lnSpc>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Pipelife</a:t>
            </a:r>
            <a:r>
              <a:rPr lang="en-US" dirty="0">
                <a:latin typeface="Arial" panose="020B0604020202020204" pitchFamily="34" charset="0"/>
                <a:cs typeface="Arial" panose="020B0604020202020204" pitchFamily="34" charset="0"/>
              </a:rPr>
              <a:t> in </a:t>
            </a:r>
            <a:r>
              <a:rPr lang="en-US" dirty="0" err="1">
                <a:latin typeface="Arial" panose="020B0604020202020204" pitchFamily="34" charset="0"/>
                <a:cs typeface="Arial" panose="020B0604020202020204" pitchFamily="34" charset="0"/>
              </a:rPr>
              <a:t>een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notendop</a:t>
            </a:r>
            <a:endParaRPr lang="en-US" dirty="0">
              <a:latin typeface="Arial" panose="020B0604020202020204" pitchFamily="34" charset="0"/>
              <a:cs typeface="Arial" panose="020B0604020202020204" pitchFamily="34" charset="0"/>
            </a:endParaRPr>
          </a:p>
          <a:p>
            <a:pPr marL="571500" indent="-228600" defTabSz="914400">
              <a:lnSpc>
                <a:spcPct val="90000"/>
              </a:lnSpc>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Resultaten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onderzoek</a:t>
            </a:r>
            <a:r>
              <a:rPr lang="en-US" dirty="0">
                <a:latin typeface="Arial" panose="020B0604020202020204" pitchFamily="34" charset="0"/>
                <a:cs typeface="Arial" panose="020B0604020202020204" pitchFamily="34" charset="0"/>
              </a:rPr>
              <a:t> </a:t>
            </a:r>
          </a:p>
          <a:p>
            <a:pPr marL="571500" indent="-228600" defTabSz="9144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Van </a:t>
            </a:r>
            <a:r>
              <a:rPr lang="en-US" dirty="0" err="1">
                <a:latin typeface="Arial" panose="020B0604020202020204" pitchFamily="34" charset="0"/>
                <a:cs typeface="Arial" panose="020B0604020202020204" pitchFamily="34" charset="0"/>
              </a:rPr>
              <a:t>waardeketen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naar</a:t>
            </a:r>
            <a:r>
              <a:rPr lang="en-US" dirty="0">
                <a:latin typeface="Arial" panose="020B0604020202020204" pitchFamily="34" charset="0"/>
                <a:cs typeface="Arial" panose="020B0604020202020204" pitchFamily="34" charset="0"/>
              </a:rPr>
              <a:t> eco-</a:t>
            </a:r>
            <a:r>
              <a:rPr lang="en-US" dirty="0" err="1">
                <a:latin typeface="Arial" panose="020B0604020202020204" pitchFamily="34" charset="0"/>
                <a:cs typeface="Arial" panose="020B0604020202020204" pitchFamily="34" charset="0"/>
              </a:rPr>
              <a:t>syseem</a:t>
            </a:r>
            <a:endParaRPr lang="en-US" dirty="0">
              <a:latin typeface="Arial" panose="020B0604020202020204" pitchFamily="34" charset="0"/>
              <a:cs typeface="Arial" panose="020B0604020202020204" pitchFamily="34" charset="0"/>
            </a:endParaRPr>
          </a:p>
          <a:p>
            <a:pPr marL="571500" indent="-228600" defTabSz="914400">
              <a:lnSpc>
                <a:spcPct val="90000"/>
              </a:lnSpc>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Voorbeelden</a:t>
            </a:r>
            <a:endParaRPr lang="en-US" dirty="0">
              <a:latin typeface="Arial" panose="020B0604020202020204" pitchFamily="34" charset="0"/>
              <a:cs typeface="Arial" panose="020B0604020202020204" pitchFamily="34" charset="0"/>
            </a:endParaRPr>
          </a:p>
          <a:p>
            <a:pPr marL="571500" indent="-228600" defTabSz="914400">
              <a:lnSpc>
                <a:spcPct val="90000"/>
              </a:lnSpc>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Essentiële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voorwaarde</a:t>
            </a: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3249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85AF9C-061F-48D3-9507-3F4B52DC1A0E}"/>
              </a:ext>
            </a:extLst>
          </p:cNvPr>
          <p:cNvSpPr>
            <a:spLocks noGrp="1"/>
          </p:cNvSpPr>
          <p:nvPr>
            <p:ph type="dt" sz="half" idx="6"/>
          </p:nvPr>
        </p:nvSpPr>
        <p:spPr/>
        <p:txBody>
          <a:bodyPr/>
          <a:lstStyle/>
          <a:p>
            <a:pPr marL="12700">
              <a:lnSpc>
                <a:spcPts val="1430"/>
              </a:lnSpc>
            </a:pPr>
            <a:r>
              <a:rPr lang="nl-NL" spc="-10" dirty="0">
                <a:solidFill>
                  <a:srgbClr val="002F86"/>
                </a:solidFill>
              </a:rPr>
              <a:t>Wat wij kunnen doen:</a:t>
            </a:r>
          </a:p>
        </p:txBody>
      </p:sp>
      <p:sp>
        <p:nvSpPr>
          <p:cNvPr id="3" name="Titel 1">
            <a:extLst>
              <a:ext uri="{FF2B5EF4-FFF2-40B4-BE49-F238E27FC236}">
                <a16:creationId xmlns:a16="http://schemas.microsoft.com/office/drawing/2014/main" id="{9A5C36D6-2E0D-49D0-8457-6FE271D03F5E}"/>
              </a:ext>
            </a:extLst>
          </p:cNvPr>
          <p:cNvSpPr txBox="1">
            <a:spLocks/>
          </p:cNvSpPr>
          <p:nvPr/>
        </p:nvSpPr>
        <p:spPr>
          <a:xfrm>
            <a:off x="819926" y="1059005"/>
            <a:ext cx="5824714" cy="790115"/>
          </a:xfrm>
          <a:prstGeom prst="rect">
            <a:avLst/>
          </a:prstGeom>
        </p:spPr>
        <p:txBody>
          <a:bodyPr vert="horz" lIns="91440" tIns="45720" rIns="91440" bIns="45720" rtlCol="0" anchor="ctr">
            <a:noAutofit/>
          </a:bodyPr>
          <a:lst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defTabSz="914400">
              <a:lnSpc>
                <a:spcPct val="90000"/>
              </a:lnSpc>
            </a:pPr>
            <a:r>
              <a:rPr lang="en-US" sz="3200" dirty="0" err="1"/>
              <a:t>Thema</a:t>
            </a:r>
            <a:r>
              <a:rPr lang="en-US" sz="3200" dirty="0"/>
              <a:t>: </a:t>
            </a:r>
            <a:br>
              <a:rPr lang="en-US" sz="3200" b="0" dirty="0"/>
            </a:br>
            <a:r>
              <a:rPr lang="en-US" sz="3200" b="0" dirty="0" err="1"/>
              <a:t>Klimaatadaptieve</a:t>
            </a:r>
            <a:r>
              <a:rPr lang="en-US" sz="3200" b="0" dirty="0"/>
              <a:t> </a:t>
            </a:r>
            <a:r>
              <a:rPr lang="en-US" sz="3200" b="0" dirty="0" err="1"/>
              <a:t>landbouw</a:t>
            </a:r>
            <a:br>
              <a:rPr lang="en-US" sz="3200" dirty="0"/>
            </a:br>
            <a:br>
              <a:rPr lang="en-US" sz="3200" dirty="0"/>
            </a:br>
            <a:endParaRPr lang="en-US" sz="3200" b="0" dirty="0"/>
          </a:p>
        </p:txBody>
      </p:sp>
      <p:sp>
        <p:nvSpPr>
          <p:cNvPr id="4" name="Tekstvak 3">
            <a:extLst>
              <a:ext uri="{FF2B5EF4-FFF2-40B4-BE49-F238E27FC236}">
                <a16:creationId xmlns:a16="http://schemas.microsoft.com/office/drawing/2014/main" id="{6CB4274C-0638-4E63-9488-55D9DF68F942}"/>
              </a:ext>
            </a:extLst>
          </p:cNvPr>
          <p:cNvSpPr txBox="1"/>
          <p:nvPr/>
        </p:nvSpPr>
        <p:spPr>
          <a:xfrm>
            <a:off x="718326" y="1652399"/>
            <a:ext cx="6319520" cy="4247317"/>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Huidige Initiatieven en pilots</a:t>
            </a:r>
          </a:p>
          <a:p>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b="1" dirty="0" err="1">
                <a:latin typeface="Arial" panose="020B0604020202020204" pitchFamily="34" charset="0"/>
                <a:cs typeface="Arial" panose="020B0604020202020204" pitchFamily="34" charset="0"/>
              </a:rPr>
              <a:t>Peilgestuurde</a:t>
            </a:r>
            <a:r>
              <a:rPr lang="nl-NL" b="1" dirty="0">
                <a:latin typeface="Arial" panose="020B0604020202020204" pitchFamily="34" charset="0"/>
                <a:cs typeface="Arial" panose="020B0604020202020204" pitchFamily="34" charset="0"/>
              </a:rPr>
              <a:t> drainage </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betaalbaarder maken</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Stroomvoorziening via zonnepanelen</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Gestuurd met sensoren</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Correctie voor </a:t>
            </a:r>
            <a:r>
              <a:rPr lang="nl-NL" dirty="0" err="1">
                <a:latin typeface="Arial" panose="020B0604020202020204" pitchFamily="34" charset="0"/>
                <a:cs typeface="Arial" panose="020B0604020202020204" pitchFamily="34" charset="0"/>
              </a:rPr>
              <a:t>weersmstandigheden</a:t>
            </a: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b="1" dirty="0">
                <a:latin typeface="Arial" panose="020B0604020202020204" pitchFamily="34" charset="0"/>
                <a:cs typeface="Arial" panose="020B0604020202020204" pitchFamily="34" charset="0"/>
              </a:rPr>
              <a:t>Experimenteren met nieuw materiaal</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PE Drainage buizen </a:t>
            </a:r>
          </a:p>
          <a:p>
            <a:pPr marL="1200036" lvl="2" indent="-285750">
              <a:buFont typeface="Arial" panose="020B0604020202020204" pitchFamily="34" charset="0"/>
              <a:buChar char="•"/>
            </a:pPr>
            <a:r>
              <a:rPr lang="nl-NL" dirty="0">
                <a:latin typeface="Arial" panose="020B0604020202020204" pitchFamily="34" charset="0"/>
                <a:cs typeface="Arial" panose="020B0604020202020204" pitchFamily="34" charset="0"/>
              </a:rPr>
              <a:t>Gerecycled materiaal</a:t>
            </a:r>
          </a:p>
          <a:p>
            <a:pPr marL="1200036" lvl="2" indent="-285750">
              <a:buFont typeface="Arial" panose="020B0604020202020204" pitchFamily="34" charset="0"/>
              <a:buChar char="•"/>
            </a:pPr>
            <a:r>
              <a:rPr lang="nl-NL" dirty="0">
                <a:latin typeface="Arial" panose="020B0604020202020204" pitchFamily="34" charset="0"/>
                <a:cs typeface="Arial" panose="020B0604020202020204" pitchFamily="34" charset="0"/>
              </a:rPr>
              <a:t>Bio-</a:t>
            </a:r>
            <a:r>
              <a:rPr lang="nl-NL" dirty="0" err="1">
                <a:latin typeface="Arial" panose="020B0604020202020204" pitchFamily="34" charset="0"/>
                <a:cs typeface="Arial" panose="020B0604020202020204" pitchFamily="34" charset="0"/>
              </a:rPr>
              <a:t>Based</a:t>
            </a:r>
            <a:endParaRPr lang="nl-NL" dirty="0">
              <a:latin typeface="Arial" panose="020B0604020202020204" pitchFamily="34" charset="0"/>
              <a:cs typeface="Arial" panose="020B0604020202020204" pitchFamily="34" charset="0"/>
            </a:endParaRP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Oplosbare buis</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Nieuw type </a:t>
            </a:r>
            <a:r>
              <a:rPr lang="nl-NL" dirty="0" err="1">
                <a:latin typeface="Arial" panose="020B0604020202020204" pitchFamily="34" charset="0"/>
                <a:cs typeface="Arial" panose="020B0604020202020204" pitchFamily="34" charset="0"/>
              </a:rPr>
              <a:t>ommanteling</a:t>
            </a:r>
            <a:endParaRPr lang="nl-NL" dirty="0">
              <a:latin typeface="Arial" panose="020B0604020202020204" pitchFamily="34" charset="0"/>
              <a:cs typeface="Arial" panose="020B0604020202020204" pitchFamily="34" charset="0"/>
            </a:endParaRPr>
          </a:p>
          <a:p>
            <a:pPr marL="742894" lvl="1"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E585AF-6E85-4E42-80E4-F8752EAFA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160" y="1543050"/>
            <a:ext cx="56769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3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85AF9C-061F-48D3-9507-3F4B52DC1A0E}"/>
              </a:ext>
            </a:extLst>
          </p:cNvPr>
          <p:cNvSpPr>
            <a:spLocks noGrp="1"/>
          </p:cNvSpPr>
          <p:nvPr>
            <p:ph type="dt" sz="half" idx="6"/>
          </p:nvPr>
        </p:nvSpPr>
        <p:spPr/>
        <p:txBody>
          <a:bodyPr/>
          <a:lstStyle/>
          <a:p>
            <a:pPr marL="12700">
              <a:lnSpc>
                <a:spcPts val="1430"/>
              </a:lnSpc>
            </a:pPr>
            <a:r>
              <a:rPr lang="nl-NL" spc="-10" dirty="0">
                <a:solidFill>
                  <a:srgbClr val="002F86"/>
                </a:solidFill>
              </a:rPr>
              <a:t>Wat wij kunnen doen:</a:t>
            </a:r>
          </a:p>
        </p:txBody>
      </p:sp>
      <p:sp>
        <p:nvSpPr>
          <p:cNvPr id="3" name="Titel 1">
            <a:extLst>
              <a:ext uri="{FF2B5EF4-FFF2-40B4-BE49-F238E27FC236}">
                <a16:creationId xmlns:a16="http://schemas.microsoft.com/office/drawing/2014/main" id="{9A5C36D6-2E0D-49D0-8457-6FE271D03F5E}"/>
              </a:ext>
            </a:extLst>
          </p:cNvPr>
          <p:cNvSpPr txBox="1">
            <a:spLocks/>
          </p:cNvSpPr>
          <p:nvPr/>
        </p:nvSpPr>
        <p:spPr>
          <a:xfrm>
            <a:off x="819926" y="1059005"/>
            <a:ext cx="5824714" cy="790115"/>
          </a:xfrm>
          <a:prstGeom prst="rect">
            <a:avLst/>
          </a:prstGeom>
        </p:spPr>
        <p:txBody>
          <a:bodyPr vert="horz" lIns="91440" tIns="45720" rIns="91440" bIns="45720" rtlCol="0" anchor="ctr">
            <a:noAutofit/>
          </a:bodyPr>
          <a:lst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defTabSz="914400">
              <a:lnSpc>
                <a:spcPct val="90000"/>
              </a:lnSpc>
            </a:pPr>
            <a:r>
              <a:rPr lang="en-US" sz="3200" dirty="0" err="1"/>
              <a:t>Thema</a:t>
            </a:r>
            <a:r>
              <a:rPr lang="en-US" sz="3200" dirty="0"/>
              <a:t>: </a:t>
            </a:r>
            <a:br>
              <a:rPr lang="en-US" sz="3200" b="0" dirty="0"/>
            </a:br>
            <a:r>
              <a:rPr lang="en-US" sz="3200" b="0" dirty="0" err="1"/>
              <a:t>Klimaatadaptieve</a:t>
            </a:r>
            <a:r>
              <a:rPr lang="en-US" sz="3200" b="0" dirty="0"/>
              <a:t> </a:t>
            </a:r>
            <a:r>
              <a:rPr lang="en-US" sz="3200" b="0" dirty="0" err="1"/>
              <a:t>landbouw</a:t>
            </a:r>
            <a:br>
              <a:rPr lang="en-US" sz="3200" dirty="0"/>
            </a:br>
            <a:br>
              <a:rPr lang="en-US" sz="3200" dirty="0"/>
            </a:br>
            <a:endParaRPr lang="en-US" sz="3200" b="0" dirty="0"/>
          </a:p>
        </p:txBody>
      </p:sp>
      <p:sp>
        <p:nvSpPr>
          <p:cNvPr id="4" name="Tekstvak 3">
            <a:extLst>
              <a:ext uri="{FF2B5EF4-FFF2-40B4-BE49-F238E27FC236}">
                <a16:creationId xmlns:a16="http://schemas.microsoft.com/office/drawing/2014/main" id="{6CB4274C-0638-4E63-9488-55D9DF68F942}"/>
              </a:ext>
            </a:extLst>
          </p:cNvPr>
          <p:cNvSpPr txBox="1"/>
          <p:nvPr/>
        </p:nvSpPr>
        <p:spPr>
          <a:xfrm>
            <a:off x="718326" y="1652399"/>
            <a:ext cx="6319520" cy="3416320"/>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Huidige Initiatieven en pilots</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b="1" dirty="0">
                <a:latin typeface="Arial" panose="020B0604020202020204" pitchFamily="34" charset="0"/>
                <a:cs typeface="Arial" panose="020B0604020202020204" pitchFamily="34" charset="0"/>
              </a:rPr>
              <a:t>Samenwerkingsinitiatief </a:t>
            </a:r>
            <a:r>
              <a:rPr lang="nl-NL" b="1" dirty="0" err="1">
                <a:latin typeface="Arial" panose="020B0604020202020204" pitchFamily="34" charset="0"/>
                <a:cs typeface="Arial" panose="020B0604020202020204" pitchFamily="34" charset="0"/>
              </a:rPr>
              <a:t>ZoetWaterBoeren</a:t>
            </a:r>
            <a:endParaRPr lang="nl-NL" b="1" dirty="0">
              <a:latin typeface="Arial" panose="020B0604020202020204" pitchFamily="34" charset="0"/>
              <a:cs typeface="Arial" panose="020B0604020202020204" pitchFamily="34" charset="0"/>
            </a:endParaRP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Plaatselijk zoetwaterbeheer</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Onderzoek verschillende drainage systemen </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Land als buffer</a:t>
            </a: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b="1" dirty="0">
                <a:latin typeface="Arial" panose="020B0604020202020204" pitchFamily="34" charset="0"/>
                <a:cs typeface="Arial" panose="020B0604020202020204" pitchFamily="34" charset="0"/>
              </a:rPr>
              <a:t>Verwijderen oud drainage materiaal </a:t>
            </a:r>
          </a:p>
          <a:p>
            <a:pPr marL="742894" lvl="1" indent="-285750">
              <a:buFont typeface="Arial" panose="020B0604020202020204" pitchFamily="34" charset="0"/>
              <a:buChar char="•"/>
            </a:pPr>
            <a:r>
              <a:rPr lang="nl-NL" dirty="0">
                <a:latin typeface="Arial" panose="020B0604020202020204" pitchFamily="34" charset="0"/>
                <a:cs typeface="Arial" panose="020B0604020202020204" pitchFamily="34" charset="0"/>
              </a:rPr>
              <a:t>Ontwikkeling verwijdertool</a:t>
            </a:r>
          </a:p>
          <a:p>
            <a:pPr marL="742894" lvl="1"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4C9E0C85-6EE7-4783-A16A-B6D96BEC73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5" t="3156" r="3539" b="11914"/>
          <a:stretch/>
        </p:blipFill>
        <p:spPr bwMode="auto">
          <a:xfrm>
            <a:off x="6644640" y="1412240"/>
            <a:ext cx="5547360" cy="365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0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220885" y="825537"/>
            <a:ext cx="7611382" cy="3650199"/>
          </a:xfrm>
        </p:spPr>
        <p:txBody>
          <a:bodyPr vert="horz" lIns="91440" tIns="45720" rIns="91440" bIns="45720" rtlCol="0" anchor="ctr">
            <a:normAutofit/>
          </a:bodyPr>
          <a:lstStyle/>
          <a:p>
            <a:pPr algn="l" defTabSz="914400">
              <a:lnSpc>
                <a:spcPct val="90000"/>
              </a:lnSpc>
              <a:spcBef>
                <a:spcPct val="0"/>
              </a:spcBef>
            </a:pPr>
            <a:r>
              <a:rPr lang="en-US" sz="3200" dirty="0" err="1">
                <a:solidFill>
                  <a:schemeClr val="tx1"/>
                </a:solidFill>
              </a:rPr>
              <a:t>Thema</a:t>
            </a:r>
            <a:r>
              <a:rPr lang="en-US" sz="3200" dirty="0">
                <a:solidFill>
                  <a:schemeClr val="tx1"/>
                </a:solidFill>
              </a:rPr>
              <a:t>: </a:t>
            </a:r>
            <a:br>
              <a:rPr lang="en-US" sz="3200" dirty="0">
                <a:solidFill>
                  <a:schemeClr val="tx1"/>
                </a:solidFill>
              </a:rPr>
            </a:br>
            <a:r>
              <a:rPr lang="en-US" sz="3200" b="0" dirty="0" err="1">
                <a:solidFill>
                  <a:schemeClr val="tx1"/>
                </a:solidFill>
              </a:rPr>
              <a:t>Toekomstbestendige</a:t>
            </a:r>
            <a:r>
              <a:rPr lang="en-US" sz="3200" b="0" dirty="0">
                <a:solidFill>
                  <a:schemeClr val="tx1"/>
                </a:solidFill>
              </a:rPr>
              <a:t> </a:t>
            </a:r>
            <a:r>
              <a:rPr lang="en-US" sz="3200" b="0" dirty="0" err="1">
                <a:solidFill>
                  <a:schemeClr val="tx1"/>
                </a:solidFill>
              </a:rPr>
              <a:t>Drinkwatervoorzieningen</a:t>
            </a:r>
            <a:endParaRPr lang="en-US" sz="3200" b="0" dirty="0">
              <a:solidFill>
                <a:schemeClr val="tx1"/>
              </a:solidFill>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00355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85AF9C-061F-48D3-9507-3F4B52DC1A0E}"/>
              </a:ext>
            </a:extLst>
          </p:cNvPr>
          <p:cNvSpPr>
            <a:spLocks noGrp="1"/>
          </p:cNvSpPr>
          <p:nvPr>
            <p:ph type="dt" sz="half" idx="6"/>
          </p:nvPr>
        </p:nvSpPr>
        <p:spPr/>
        <p:txBody>
          <a:bodyPr/>
          <a:lstStyle/>
          <a:p>
            <a:pPr marL="12700">
              <a:lnSpc>
                <a:spcPts val="1430"/>
              </a:lnSpc>
            </a:pPr>
            <a:r>
              <a:rPr lang="nl-NL" spc="-10" dirty="0">
                <a:solidFill>
                  <a:srgbClr val="002F86"/>
                </a:solidFill>
              </a:rPr>
              <a:t>Wat wij kunnen doen:</a:t>
            </a:r>
          </a:p>
        </p:txBody>
      </p:sp>
      <p:sp>
        <p:nvSpPr>
          <p:cNvPr id="4" name="Titel 1">
            <a:extLst>
              <a:ext uri="{FF2B5EF4-FFF2-40B4-BE49-F238E27FC236}">
                <a16:creationId xmlns:a16="http://schemas.microsoft.com/office/drawing/2014/main" id="{0C123E92-912B-4986-8CC6-2FFA7699C1F3}"/>
              </a:ext>
            </a:extLst>
          </p:cNvPr>
          <p:cNvSpPr txBox="1">
            <a:spLocks/>
          </p:cNvSpPr>
          <p:nvPr/>
        </p:nvSpPr>
        <p:spPr>
          <a:xfrm>
            <a:off x="515524" y="612177"/>
            <a:ext cx="10802715" cy="1094703"/>
          </a:xfrm>
          <a:prstGeom prst="rect">
            <a:avLst/>
          </a:prstGeom>
        </p:spPr>
        <p:txBody>
          <a:bodyPr vert="horz" lIns="91440" tIns="45720" rIns="91440" bIns="45720" rtlCol="0" anchor="ctr">
            <a:normAutofit/>
          </a:bodyPr>
          <a:lst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defTabSz="914400">
              <a:lnSpc>
                <a:spcPct val="90000"/>
              </a:lnSpc>
            </a:pPr>
            <a:r>
              <a:rPr lang="en-US" sz="3200" dirty="0" err="1"/>
              <a:t>Thema</a:t>
            </a:r>
            <a:r>
              <a:rPr lang="en-US" sz="3200" dirty="0"/>
              <a:t>: </a:t>
            </a:r>
            <a:br>
              <a:rPr lang="en-US" sz="3200" dirty="0"/>
            </a:br>
            <a:r>
              <a:rPr lang="en-US" sz="3200" b="0" dirty="0" err="1"/>
              <a:t>Toekomstbestendige</a:t>
            </a:r>
            <a:r>
              <a:rPr lang="en-US" sz="3200" b="0" dirty="0"/>
              <a:t> </a:t>
            </a:r>
            <a:r>
              <a:rPr lang="en-US" sz="3200" b="0" dirty="0" err="1"/>
              <a:t>Drinkwatervoorzieningen</a:t>
            </a:r>
            <a:endParaRPr lang="en-US" sz="3200" b="0" dirty="0"/>
          </a:p>
        </p:txBody>
      </p:sp>
      <p:sp>
        <p:nvSpPr>
          <p:cNvPr id="6" name="AutoShape 2">
            <a:extLst>
              <a:ext uri="{FF2B5EF4-FFF2-40B4-BE49-F238E27FC236}">
                <a16:creationId xmlns:a16="http://schemas.microsoft.com/office/drawing/2014/main" id="{CB4E6C8D-99B8-4E2B-B0C8-12B5282CD9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Tekstvak 7">
            <a:extLst>
              <a:ext uri="{FF2B5EF4-FFF2-40B4-BE49-F238E27FC236}">
                <a16:creationId xmlns:a16="http://schemas.microsoft.com/office/drawing/2014/main" id="{4A598123-E28B-4E33-8D60-46B8CE14EA7F}"/>
              </a:ext>
            </a:extLst>
          </p:cNvPr>
          <p:cNvSpPr txBox="1"/>
          <p:nvPr/>
        </p:nvSpPr>
        <p:spPr>
          <a:xfrm>
            <a:off x="734338" y="1678284"/>
            <a:ext cx="6319520" cy="3693319"/>
          </a:xfrm>
          <a:prstGeom prst="rect">
            <a:avLst/>
          </a:prstGeom>
          <a:noFill/>
        </p:spPr>
        <p:txBody>
          <a:bodyPr wrap="square" rtlCol="0">
            <a:spAutoFit/>
          </a:bodyPr>
          <a:lstStyle/>
          <a:p>
            <a:endParaRPr lang="nl-NL" dirty="0">
              <a:latin typeface="Arial" panose="020B0604020202020204" pitchFamily="34" charset="0"/>
              <a:cs typeface="Arial" panose="020B0604020202020204" pitchFamily="34" charset="0"/>
            </a:endParaRPr>
          </a:p>
          <a:p>
            <a:r>
              <a:rPr lang="nl-NL" b="1" dirty="0">
                <a:latin typeface="Arial" panose="020B0604020202020204" pitchFamily="34" charset="0"/>
                <a:cs typeface="Arial" panose="020B0604020202020204" pitchFamily="34" charset="0"/>
              </a:rPr>
              <a:t>Marktinformatie </a:t>
            </a:r>
          </a:p>
          <a:p>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Hoe lang kan een buis daadwerkelijk mee? </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Wens om meer te weten over hoe het water stroomt</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Wens om hydraulische modellen te kalibreren</a:t>
            </a: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lvl="1"/>
            <a:endParaRPr lang="nl-NL" dirty="0">
              <a:latin typeface="Arial" panose="020B0604020202020204" pitchFamily="34" charset="0"/>
              <a:cs typeface="Arial" panose="020B0604020202020204" pitchFamily="34" charset="0"/>
            </a:endParaRPr>
          </a:p>
        </p:txBody>
      </p:sp>
      <p:pic>
        <p:nvPicPr>
          <p:cNvPr id="11" name="object 4">
            <a:extLst>
              <a:ext uri="{FF2B5EF4-FFF2-40B4-BE49-F238E27FC236}">
                <a16:creationId xmlns:a16="http://schemas.microsoft.com/office/drawing/2014/main" id="{946D9A19-EC8C-4E00-B061-757CC5933A13}"/>
              </a:ext>
            </a:extLst>
          </p:cNvPr>
          <p:cNvPicPr/>
          <p:nvPr/>
        </p:nvPicPr>
        <p:blipFill>
          <a:blip r:embed="rId2" cstate="print"/>
          <a:stretch>
            <a:fillRect/>
          </a:stretch>
        </p:blipFill>
        <p:spPr>
          <a:xfrm>
            <a:off x="10141087" y="1292197"/>
            <a:ext cx="1437886" cy="1027115"/>
          </a:xfrm>
          <a:prstGeom prst="rect">
            <a:avLst/>
          </a:prstGeom>
        </p:spPr>
      </p:pic>
      <p:pic>
        <p:nvPicPr>
          <p:cNvPr id="12" name="object 5">
            <a:extLst>
              <a:ext uri="{FF2B5EF4-FFF2-40B4-BE49-F238E27FC236}">
                <a16:creationId xmlns:a16="http://schemas.microsoft.com/office/drawing/2014/main" id="{89ED919A-D8A9-4E4D-8A5E-1E5454A802F3}"/>
              </a:ext>
            </a:extLst>
          </p:cNvPr>
          <p:cNvPicPr/>
          <p:nvPr/>
        </p:nvPicPr>
        <p:blipFill>
          <a:blip r:embed="rId3" cstate="print"/>
          <a:stretch>
            <a:fillRect/>
          </a:stretch>
        </p:blipFill>
        <p:spPr>
          <a:xfrm>
            <a:off x="8392089" y="2639909"/>
            <a:ext cx="1269940" cy="921550"/>
          </a:xfrm>
          <a:prstGeom prst="rect">
            <a:avLst/>
          </a:prstGeom>
        </p:spPr>
      </p:pic>
      <p:pic>
        <p:nvPicPr>
          <p:cNvPr id="13" name="object 6">
            <a:extLst>
              <a:ext uri="{FF2B5EF4-FFF2-40B4-BE49-F238E27FC236}">
                <a16:creationId xmlns:a16="http://schemas.microsoft.com/office/drawing/2014/main" id="{0EE5FF26-AB18-4A24-B213-20CE1D2DCDB1}"/>
              </a:ext>
            </a:extLst>
          </p:cNvPr>
          <p:cNvPicPr/>
          <p:nvPr/>
        </p:nvPicPr>
        <p:blipFill>
          <a:blip r:embed="rId4" cstate="print"/>
          <a:stretch>
            <a:fillRect/>
          </a:stretch>
        </p:blipFill>
        <p:spPr>
          <a:xfrm>
            <a:off x="10256951" y="2997607"/>
            <a:ext cx="1322022" cy="744470"/>
          </a:xfrm>
          <a:prstGeom prst="rect">
            <a:avLst/>
          </a:prstGeom>
        </p:spPr>
      </p:pic>
      <p:pic>
        <p:nvPicPr>
          <p:cNvPr id="14" name="object 7">
            <a:extLst>
              <a:ext uri="{FF2B5EF4-FFF2-40B4-BE49-F238E27FC236}">
                <a16:creationId xmlns:a16="http://schemas.microsoft.com/office/drawing/2014/main" id="{12BE93AF-5C18-46E7-8E72-9F1B49C3E44C}"/>
              </a:ext>
            </a:extLst>
          </p:cNvPr>
          <p:cNvPicPr/>
          <p:nvPr/>
        </p:nvPicPr>
        <p:blipFill>
          <a:blip r:embed="rId5" cstate="print"/>
          <a:stretch>
            <a:fillRect/>
          </a:stretch>
        </p:blipFill>
        <p:spPr>
          <a:xfrm>
            <a:off x="5528116" y="5230971"/>
            <a:ext cx="1289244" cy="1295829"/>
          </a:xfrm>
          <a:prstGeom prst="rect">
            <a:avLst/>
          </a:prstGeom>
        </p:spPr>
      </p:pic>
      <p:pic>
        <p:nvPicPr>
          <p:cNvPr id="15" name="object 8">
            <a:extLst>
              <a:ext uri="{FF2B5EF4-FFF2-40B4-BE49-F238E27FC236}">
                <a16:creationId xmlns:a16="http://schemas.microsoft.com/office/drawing/2014/main" id="{D9117B37-0F88-4260-9A61-4319C1168FFA}"/>
              </a:ext>
            </a:extLst>
          </p:cNvPr>
          <p:cNvPicPr/>
          <p:nvPr/>
        </p:nvPicPr>
        <p:blipFill>
          <a:blip r:embed="rId6" cstate="print"/>
          <a:stretch>
            <a:fillRect/>
          </a:stretch>
        </p:blipFill>
        <p:spPr>
          <a:xfrm>
            <a:off x="7541723" y="4069490"/>
            <a:ext cx="1303840" cy="1444460"/>
          </a:xfrm>
          <a:prstGeom prst="rect">
            <a:avLst/>
          </a:prstGeom>
        </p:spPr>
      </p:pic>
      <p:pic>
        <p:nvPicPr>
          <p:cNvPr id="16" name="object 9">
            <a:extLst>
              <a:ext uri="{FF2B5EF4-FFF2-40B4-BE49-F238E27FC236}">
                <a16:creationId xmlns:a16="http://schemas.microsoft.com/office/drawing/2014/main" id="{D791F9BC-F360-46D3-8726-68B5EBF8F294}"/>
              </a:ext>
            </a:extLst>
          </p:cNvPr>
          <p:cNvPicPr/>
          <p:nvPr/>
        </p:nvPicPr>
        <p:blipFill>
          <a:blip r:embed="rId7" cstate="print"/>
          <a:stretch>
            <a:fillRect/>
          </a:stretch>
        </p:blipFill>
        <p:spPr>
          <a:xfrm>
            <a:off x="9333429" y="4791720"/>
            <a:ext cx="2492412" cy="641199"/>
          </a:xfrm>
          <a:prstGeom prst="rect">
            <a:avLst/>
          </a:prstGeom>
        </p:spPr>
      </p:pic>
    </p:spTree>
    <p:extLst>
      <p:ext uri="{BB962C8B-B14F-4D97-AF65-F5344CB8AC3E}">
        <p14:creationId xmlns:p14="http://schemas.microsoft.com/office/powerpoint/2010/main" val="74411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pPr marL="12700" defTabSz="914400">
              <a:lnSpc>
                <a:spcPct val="90000"/>
              </a:lnSpc>
            </a:pPr>
            <a:r>
              <a:rPr lang="en-US" sz="4400" spc="-10">
                <a:solidFill>
                  <a:schemeClr val="tx1"/>
                </a:solidFill>
                <a:latin typeface="+mj-lt"/>
                <a:cs typeface="+mj-cs"/>
              </a:rPr>
              <a:t> </a:t>
            </a:r>
            <a:r>
              <a:rPr lang="en-US" sz="4400">
                <a:solidFill>
                  <a:schemeClr val="tx1"/>
                </a:solidFill>
                <a:latin typeface="+mj-lt"/>
                <a:cs typeface="+mj-cs"/>
              </a:rPr>
              <a:t>Smart Probing Oplossing</a:t>
            </a:r>
          </a:p>
        </p:txBody>
      </p:sp>
      <p:sp>
        <p:nvSpPr>
          <p:cNvPr id="3" name="object 3"/>
          <p:cNvSpPr txBox="1"/>
          <p:nvPr/>
        </p:nvSpPr>
        <p:spPr>
          <a:xfrm>
            <a:off x="4965431" y="2438400"/>
            <a:ext cx="6586489" cy="3785419"/>
          </a:xfrm>
          <a:prstGeom prst="rect">
            <a:avLst/>
          </a:prstGeom>
        </p:spPr>
        <p:txBody>
          <a:bodyPr vert="horz" lIns="91440" tIns="45720" rIns="91440" bIns="45720" rtlCol="0">
            <a:normAutofit/>
          </a:bodyPr>
          <a:lstStyle/>
          <a:p>
            <a:pPr marL="234950" indent="-228600" defTabSz="914400">
              <a:lnSpc>
                <a:spcPct val="90000"/>
              </a:lnSpc>
              <a:spcBef>
                <a:spcPts val="1775"/>
              </a:spcBef>
              <a:buFont typeface="Arial" panose="020B0604020202020204" pitchFamily="34" charset="0"/>
              <a:buChar char="•"/>
              <a:tabLst>
                <a:tab pos="235585" algn="l"/>
              </a:tabLst>
            </a:pPr>
            <a:r>
              <a:rPr lang="en-US" sz="2000" dirty="0" err="1"/>
              <a:t>Autonoom</a:t>
            </a:r>
            <a:r>
              <a:rPr lang="en-US" sz="2000" dirty="0"/>
              <a:t> </a:t>
            </a:r>
            <a:r>
              <a:rPr lang="en-US" sz="2000" dirty="0" err="1"/>
              <a:t>en</a:t>
            </a:r>
            <a:r>
              <a:rPr lang="en-US" sz="2000" dirty="0"/>
              <a:t> </a:t>
            </a:r>
            <a:r>
              <a:rPr lang="en-US" sz="2000" dirty="0" err="1"/>
              <a:t>continu</a:t>
            </a:r>
            <a:r>
              <a:rPr lang="en-US" sz="2000" dirty="0"/>
              <a:t> </a:t>
            </a:r>
            <a:r>
              <a:rPr lang="en-US" sz="2000" dirty="0" err="1"/>
              <a:t>meten</a:t>
            </a:r>
            <a:endParaRPr lang="en-US" sz="2000" dirty="0"/>
          </a:p>
          <a:p>
            <a:pPr marL="234950" indent="-228600" defTabSz="914400">
              <a:lnSpc>
                <a:spcPct val="90000"/>
              </a:lnSpc>
              <a:spcBef>
                <a:spcPts val="1680"/>
              </a:spcBef>
              <a:buFont typeface="Arial" panose="020B0604020202020204" pitchFamily="34" charset="0"/>
              <a:buChar char="•"/>
              <a:tabLst>
                <a:tab pos="235585" algn="l"/>
              </a:tabLst>
            </a:pPr>
            <a:r>
              <a:rPr lang="en-US" sz="2000" dirty="0"/>
              <a:t>Data direct </a:t>
            </a:r>
            <a:r>
              <a:rPr lang="en-US" sz="2000" dirty="0" err="1"/>
              <a:t>vanuit</a:t>
            </a:r>
            <a:r>
              <a:rPr lang="en-US" sz="2000" dirty="0"/>
              <a:t> het </a:t>
            </a:r>
            <a:r>
              <a:rPr lang="en-US" sz="2000" dirty="0" err="1"/>
              <a:t>netwerk</a:t>
            </a:r>
            <a:endParaRPr lang="en-US" sz="2000" dirty="0"/>
          </a:p>
          <a:p>
            <a:pPr marL="234950" indent="-228600" defTabSz="914400">
              <a:lnSpc>
                <a:spcPct val="90000"/>
              </a:lnSpc>
              <a:spcBef>
                <a:spcPts val="1680"/>
              </a:spcBef>
              <a:buFont typeface="Arial" panose="020B0604020202020204" pitchFamily="34" charset="0"/>
              <a:buChar char="•"/>
              <a:tabLst>
                <a:tab pos="235585" algn="l"/>
              </a:tabLst>
            </a:pPr>
            <a:r>
              <a:rPr lang="en-US" sz="2000" dirty="0" err="1"/>
              <a:t>Naar</a:t>
            </a:r>
            <a:r>
              <a:rPr lang="en-US" sz="2000" dirty="0"/>
              <a:t> </a:t>
            </a:r>
            <a:r>
              <a:rPr lang="en-US" sz="2000" dirty="0" err="1"/>
              <a:t>een</a:t>
            </a:r>
            <a:r>
              <a:rPr lang="en-US" sz="2000" dirty="0"/>
              <a:t> </a:t>
            </a:r>
            <a:r>
              <a:rPr lang="en-US" sz="2000" dirty="0" err="1"/>
              <a:t>veilig</a:t>
            </a:r>
            <a:r>
              <a:rPr lang="en-US" sz="2000" dirty="0"/>
              <a:t> platform</a:t>
            </a:r>
          </a:p>
          <a:p>
            <a:pPr indent="-228600" defTabSz="914400">
              <a:lnSpc>
                <a:spcPct val="90000"/>
              </a:lnSpc>
              <a:spcBef>
                <a:spcPts val="35"/>
              </a:spcBef>
              <a:buClr>
                <a:srgbClr val="1B3C83"/>
              </a:buClr>
              <a:buFont typeface="Arial" panose="020B0604020202020204" pitchFamily="34" charset="0"/>
              <a:buChar char="•"/>
            </a:pPr>
            <a:endParaRPr lang="en-US" sz="2000" dirty="0"/>
          </a:p>
          <a:p>
            <a:pPr marL="208915" marR="1623695" indent="-228600" defTabSz="914400">
              <a:lnSpc>
                <a:spcPct val="90000"/>
              </a:lnSpc>
              <a:spcBef>
                <a:spcPts val="5"/>
              </a:spcBef>
              <a:buClr>
                <a:srgbClr val="1B3C83"/>
              </a:buClr>
              <a:buFont typeface="Arial" panose="020B0604020202020204" pitchFamily="34" charset="0"/>
              <a:buChar char="•"/>
              <a:tabLst>
                <a:tab pos="235585" algn="l"/>
              </a:tabLst>
            </a:pPr>
            <a:r>
              <a:rPr lang="en-US" sz="2000" dirty="0"/>
              <a:t>	</a:t>
            </a:r>
            <a:r>
              <a:rPr lang="en-US" sz="2000" dirty="0" err="1"/>
              <a:t>Makkelijk</a:t>
            </a:r>
            <a:r>
              <a:rPr lang="en-US" sz="2000" dirty="0"/>
              <a:t> </a:t>
            </a:r>
            <a:r>
              <a:rPr lang="en-US" sz="2000" dirty="0" err="1"/>
              <a:t>installeerbaar</a:t>
            </a:r>
            <a:r>
              <a:rPr lang="en-US" sz="2000" dirty="0"/>
              <a:t> </a:t>
            </a:r>
          </a:p>
          <a:p>
            <a:pPr marL="208915" marR="1623695" indent="-228600" defTabSz="914400">
              <a:lnSpc>
                <a:spcPct val="90000"/>
              </a:lnSpc>
              <a:spcBef>
                <a:spcPts val="5"/>
              </a:spcBef>
              <a:buClr>
                <a:srgbClr val="1B3C83"/>
              </a:buClr>
              <a:buFont typeface="Arial" panose="020B0604020202020204" pitchFamily="34" charset="0"/>
              <a:buChar char="•"/>
              <a:tabLst>
                <a:tab pos="235585" algn="l"/>
              </a:tabLst>
            </a:pPr>
            <a:endParaRPr lang="en-US" sz="2000" dirty="0"/>
          </a:p>
          <a:p>
            <a:pPr marL="208915" marR="1623695" indent="-228600" defTabSz="914400">
              <a:lnSpc>
                <a:spcPct val="90000"/>
              </a:lnSpc>
              <a:spcBef>
                <a:spcPts val="5"/>
              </a:spcBef>
              <a:buClr>
                <a:srgbClr val="1B3C83"/>
              </a:buClr>
              <a:buFont typeface="Arial" panose="020B0604020202020204" pitchFamily="34" charset="0"/>
              <a:buChar char="•"/>
              <a:tabLst>
                <a:tab pos="235585" algn="l"/>
              </a:tabLst>
            </a:pPr>
            <a:r>
              <a:rPr lang="en-US" sz="2000" dirty="0" err="1"/>
              <a:t>Laag</a:t>
            </a:r>
            <a:r>
              <a:rPr lang="en-US" sz="2000" dirty="0"/>
              <a:t> in </a:t>
            </a:r>
            <a:r>
              <a:rPr lang="en-US" sz="2000" dirty="0" err="1"/>
              <a:t>onderhoud</a:t>
            </a:r>
            <a:endParaRPr lang="en-US" sz="2000" dirty="0"/>
          </a:p>
          <a:p>
            <a:pPr marL="208915" marR="1623695" indent="-228600" defTabSz="914400">
              <a:lnSpc>
                <a:spcPct val="90000"/>
              </a:lnSpc>
              <a:spcBef>
                <a:spcPts val="5"/>
              </a:spcBef>
              <a:buClr>
                <a:srgbClr val="1B3C83"/>
              </a:buClr>
              <a:buFont typeface="Arial" panose="020B0604020202020204" pitchFamily="34" charset="0"/>
              <a:buChar char="•"/>
              <a:tabLst>
                <a:tab pos="235585" algn="l"/>
              </a:tabLst>
            </a:pPr>
            <a:endParaRPr lang="en-US" sz="2000" dirty="0"/>
          </a:p>
          <a:p>
            <a:pPr marL="208915" marR="1623695" indent="-228600" defTabSz="914400">
              <a:lnSpc>
                <a:spcPct val="90000"/>
              </a:lnSpc>
              <a:spcBef>
                <a:spcPts val="5"/>
              </a:spcBef>
              <a:buClr>
                <a:srgbClr val="1B3C83"/>
              </a:buClr>
              <a:buFont typeface="Arial" panose="020B0604020202020204" pitchFamily="34" charset="0"/>
              <a:buChar char="•"/>
              <a:tabLst>
                <a:tab pos="235585" algn="l"/>
              </a:tabLst>
            </a:pPr>
            <a:r>
              <a:rPr lang="en-US" sz="2000" dirty="0" err="1"/>
              <a:t>Gemaakt</a:t>
            </a:r>
            <a:r>
              <a:rPr lang="en-US" sz="2000" dirty="0"/>
              <a:t> met </a:t>
            </a:r>
            <a:r>
              <a:rPr lang="en-US" sz="2000" dirty="0" err="1"/>
              <a:t>en</a:t>
            </a:r>
            <a:r>
              <a:rPr lang="en-US" sz="2000" dirty="0"/>
              <a:t> </a:t>
            </a:r>
            <a:r>
              <a:rPr lang="en-US" sz="2000" dirty="0" err="1"/>
              <a:t>voor</a:t>
            </a:r>
            <a:r>
              <a:rPr lang="en-US" sz="2000" dirty="0"/>
              <a:t> </a:t>
            </a:r>
            <a:r>
              <a:rPr lang="en-US" sz="2000" dirty="0" err="1"/>
              <a:t>monteurs</a:t>
            </a:r>
            <a:endParaRPr lang="en-US" sz="2000" dirty="0"/>
          </a:p>
        </p:txBody>
      </p:sp>
      <p:pic>
        <p:nvPicPr>
          <p:cNvPr id="4" name="object 4"/>
          <p:cNvPicPr/>
          <p:nvPr/>
        </p:nvPicPr>
        <p:blipFill rotWithShape="1">
          <a:blip r:embed="rId3" cstate="print"/>
          <a:srcRect t="14085" r="3" b="634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B9AA0"/>
            </a:solidFill>
          </a:ln>
        </p:spPr>
        <p:style>
          <a:lnRef idx="1">
            <a:schemeClr val="accent1"/>
          </a:lnRef>
          <a:fillRef idx="0">
            <a:schemeClr val="accent1"/>
          </a:fillRef>
          <a:effectRef idx="0">
            <a:schemeClr val="accent1"/>
          </a:effectRef>
          <a:fontRef idx="minor">
            <a:schemeClr val="tx1"/>
          </a:fontRef>
        </p:style>
      </p:cxnSp>
      <p:sp>
        <p:nvSpPr>
          <p:cNvPr id="2" name="object 2"/>
          <p:cNvSpPr/>
          <p:nvPr/>
        </p:nvSpPr>
        <p:spPr>
          <a:xfrm>
            <a:off x="265175" y="306323"/>
            <a:ext cx="426720" cy="0"/>
          </a:xfrm>
          <a:custGeom>
            <a:avLst/>
            <a:gdLst/>
            <a:ahLst/>
            <a:cxnLst/>
            <a:rect l="l" t="t" r="r" b="b"/>
            <a:pathLst>
              <a:path w="426720">
                <a:moveTo>
                  <a:pt x="0" y="0"/>
                </a:moveTo>
                <a:lnTo>
                  <a:pt x="426516" y="0"/>
                </a:lnTo>
              </a:path>
            </a:pathLst>
          </a:custGeom>
          <a:ln w="60960">
            <a:solidFill>
              <a:srgbClr val="41B6E4"/>
            </a:solidFill>
          </a:ln>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801098" y="1396288"/>
            <a:ext cx="7611382" cy="3650199"/>
          </a:xfrm>
        </p:spPr>
        <p:txBody>
          <a:bodyPr vert="horz" lIns="91440" tIns="45720" rIns="91440" bIns="45720" rtlCol="0" anchor="ctr">
            <a:normAutofit/>
          </a:bodyPr>
          <a:lstStyle/>
          <a:p>
            <a:pPr algn="l" defTabSz="914400">
              <a:lnSpc>
                <a:spcPct val="90000"/>
              </a:lnSpc>
              <a:spcBef>
                <a:spcPct val="0"/>
              </a:spcBef>
            </a:pPr>
            <a:r>
              <a:rPr lang="en-US" sz="5400" dirty="0" err="1">
                <a:solidFill>
                  <a:schemeClr val="tx1"/>
                </a:solidFill>
              </a:rPr>
              <a:t>Belangrijkste</a:t>
            </a:r>
            <a:br>
              <a:rPr lang="en-US" sz="5400" dirty="0">
                <a:solidFill>
                  <a:schemeClr val="tx1"/>
                </a:solidFill>
              </a:rPr>
            </a:br>
            <a:r>
              <a:rPr lang="en-US" sz="5400" dirty="0" err="1">
                <a:solidFill>
                  <a:schemeClr val="tx1"/>
                </a:solidFill>
              </a:rPr>
              <a:t>Voorwaarde</a:t>
            </a:r>
            <a:br>
              <a:rPr lang="en-US" sz="5400" dirty="0">
                <a:solidFill>
                  <a:schemeClr val="tx1"/>
                </a:solidFill>
              </a:rPr>
            </a:br>
            <a:r>
              <a:rPr lang="en-US" sz="5400" dirty="0">
                <a:solidFill>
                  <a:schemeClr val="tx1"/>
                </a:solidFill>
              </a:rPr>
              <a:t>Eco-</a:t>
            </a:r>
            <a:r>
              <a:rPr lang="en-US" sz="5400" dirty="0" err="1">
                <a:solidFill>
                  <a:schemeClr val="tx1"/>
                </a:solidFill>
              </a:rPr>
              <a:t>Systeem</a:t>
            </a:r>
            <a:br>
              <a:rPr lang="en-US" sz="5400" dirty="0">
                <a:solidFill>
                  <a:schemeClr val="tx1"/>
                </a:solidFill>
              </a:rPr>
            </a:br>
            <a:endParaRPr lang="en-US" sz="540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defTabSz="914400">
              <a:lnSpc>
                <a:spcPct val="90000"/>
              </a:lnSpc>
              <a:spcAft>
                <a:spcPts val="600"/>
              </a:spcAft>
            </a:pP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4840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 succesfactoren voor een innovatie-ecosysteem | Michael Page">
            <a:extLst>
              <a:ext uri="{FF2B5EF4-FFF2-40B4-BE49-F238E27FC236}">
                <a16:creationId xmlns:a16="http://schemas.microsoft.com/office/drawing/2014/main" id="{8701CD63-5291-477E-8465-54362BCEB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528" y="1565208"/>
            <a:ext cx="4286212" cy="345754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6487F455-DAB7-440F-8E99-914AEF0DF013}"/>
              </a:ext>
            </a:extLst>
          </p:cNvPr>
          <p:cNvSpPr>
            <a:spLocks noGrp="1"/>
          </p:cNvSpPr>
          <p:nvPr>
            <p:ph type="dt" sz="half" idx="6"/>
          </p:nvPr>
        </p:nvSpPr>
        <p:spPr/>
        <p:txBody>
          <a:bodyPr/>
          <a:lstStyle/>
          <a:p>
            <a:pPr marL="12700">
              <a:lnSpc>
                <a:spcPts val="1430"/>
              </a:lnSpc>
            </a:pPr>
            <a:r>
              <a:rPr lang="nl-NL" spc="-10" dirty="0">
                <a:solidFill>
                  <a:srgbClr val="002F86"/>
                </a:solidFill>
              </a:rPr>
              <a:t>Innovatieklimaat</a:t>
            </a:r>
          </a:p>
        </p:txBody>
      </p:sp>
      <p:sp>
        <p:nvSpPr>
          <p:cNvPr id="3" name="Rechthoek 2">
            <a:extLst>
              <a:ext uri="{FF2B5EF4-FFF2-40B4-BE49-F238E27FC236}">
                <a16:creationId xmlns:a16="http://schemas.microsoft.com/office/drawing/2014/main" id="{92ACCADF-5542-42D5-9698-02F7895EED39}"/>
              </a:ext>
            </a:extLst>
          </p:cNvPr>
          <p:cNvSpPr/>
          <p:nvPr/>
        </p:nvSpPr>
        <p:spPr>
          <a:xfrm>
            <a:off x="261525" y="1454884"/>
            <a:ext cx="7305040" cy="4524315"/>
          </a:xfrm>
          <a:prstGeom prst="rect">
            <a:avLst/>
          </a:prstGeom>
        </p:spPr>
        <p:txBody>
          <a:bodyPr wrap="square">
            <a:spAutoFit/>
          </a:bodyPr>
          <a:lstStyle/>
          <a:p>
            <a:endParaRPr lang="nl-NL"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a:p>
            <a:r>
              <a:rPr lang="en-US" b="1" dirty="0" err="1">
                <a:solidFill>
                  <a:schemeClr val="tx2"/>
                </a:solidFill>
                <a:latin typeface="Arial" panose="020B0604020202020204" pitchFamily="34" charset="0"/>
                <a:cs typeface="Arial" panose="020B0604020202020204" pitchFamily="34" charset="0"/>
              </a:rPr>
              <a:t>Niemand</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wil</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overkomen</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als</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Logische</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oplossing</a:t>
            </a:r>
            <a:r>
              <a:rPr lang="en-US" b="1" dirty="0">
                <a:solidFill>
                  <a:schemeClr val="tx2"/>
                </a:solidFill>
                <a:latin typeface="Arial" panose="020B0604020202020204" pitchFamily="34" charset="0"/>
                <a:cs typeface="Arial" panose="020B0604020202020204" pitchFamily="34" charset="0"/>
              </a:rPr>
              <a:t>:</a:t>
            </a:r>
          </a:p>
          <a:p>
            <a:r>
              <a:rPr lang="nl-NL" dirty="0">
                <a:solidFill>
                  <a:schemeClr val="tx2"/>
                </a:solidFill>
                <a:latin typeface="Arial" panose="020B0604020202020204" pitchFamily="34" charset="0"/>
                <a:cs typeface="Arial" panose="020B0604020202020204" pitchFamily="34" charset="0"/>
              </a:rPr>
              <a:t>Onnozel 				Geen vragen stellen</a:t>
            </a:r>
          </a:p>
          <a:p>
            <a:r>
              <a:rPr lang="en-US" dirty="0">
                <a:solidFill>
                  <a:schemeClr val="tx2"/>
                </a:solidFill>
                <a:latin typeface="Arial" panose="020B0604020202020204" pitchFamily="34" charset="0"/>
                <a:cs typeface="Arial" panose="020B0604020202020204" pitchFamily="34" charset="0"/>
              </a:rPr>
              <a:t>Incompetent 				</a:t>
            </a:r>
            <a:r>
              <a:rPr lang="en-US" dirty="0" err="1">
                <a:solidFill>
                  <a:schemeClr val="tx2"/>
                </a:solidFill>
                <a:latin typeface="Arial" panose="020B0604020202020204" pitchFamily="34" charset="0"/>
                <a:cs typeface="Arial" panose="020B0604020202020204" pitchFamily="34" charset="0"/>
              </a:rPr>
              <a:t>Fouten</a:t>
            </a:r>
            <a:r>
              <a:rPr lang="en-US" dirty="0">
                <a:solidFill>
                  <a:schemeClr val="tx2"/>
                </a:solidFill>
                <a:latin typeface="Arial" panose="020B0604020202020204" pitchFamily="34" charset="0"/>
                <a:cs typeface="Arial" panose="020B0604020202020204" pitchFamily="34" charset="0"/>
              </a:rPr>
              <a:t> </a:t>
            </a:r>
            <a:r>
              <a:rPr lang="en-US" dirty="0" err="1">
                <a:solidFill>
                  <a:schemeClr val="tx2"/>
                </a:solidFill>
                <a:latin typeface="Arial" panose="020B0604020202020204" pitchFamily="34" charset="0"/>
                <a:cs typeface="Arial" panose="020B0604020202020204" pitchFamily="34" charset="0"/>
              </a:rPr>
              <a:t>niet</a:t>
            </a:r>
            <a:r>
              <a:rPr lang="en-US" dirty="0">
                <a:solidFill>
                  <a:schemeClr val="tx2"/>
                </a:solidFill>
                <a:latin typeface="Arial" panose="020B0604020202020204" pitchFamily="34" charset="0"/>
                <a:cs typeface="Arial" panose="020B0604020202020204" pitchFamily="34" charset="0"/>
              </a:rPr>
              <a:t> </a:t>
            </a:r>
            <a:r>
              <a:rPr lang="en-US" dirty="0" err="1">
                <a:solidFill>
                  <a:schemeClr val="tx2"/>
                </a:solidFill>
                <a:latin typeface="Arial" panose="020B0604020202020204" pitchFamily="34" charset="0"/>
                <a:cs typeface="Arial" panose="020B0604020202020204" pitchFamily="34" charset="0"/>
              </a:rPr>
              <a:t>toegeven</a:t>
            </a:r>
            <a:endParaRPr lang="en-US" dirty="0">
              <a:solidFill>
                <a:schemeClr val="tx2"/>
              </a:solidFill>
              <a:latin typeface="Arial" panose="020B0604020202020204" pitchFamily="34" charset="0"/>
              <a:cs typeface="Arial" panose="020B0604020202020204" pitchFamily="34" charset="0"/>
            </a:endParaRPr>
          </a:p>
          <a:p>
            <a:r>
              <a:rPr lang="nl-NL" dirty="0">
                <a:solidFill>
                  <a:schemeClr val="tx2"/>
                </a:solidFill>
                <a:latin typeface="Arial" panose="020B0604020202020204" pitchFamily="34" charset="0"/>
                <a:cs typeface="Arial" panose="020B0604020202020204" pitchFamily="34" charset="0"/>
              </a:rPr>
              <a:t>Opdringerig 				Geen ideeën opperen</a:t>
            </a:r>
          </a:p>
          <a:p>
            <a:r>
              <a:rPr lang="nl-NL" dirty="0">
                <a:solidFill>
                  <a:schemeClr val="tx2"/>
                </a:solidFill>
                <a:latin typeface="Arial" panose="020B0604020202020204" pitchFamily="34" charset="0"/>
                <a:cs typeface="Arial" panose="020B0604020202020204" pitchFamily="34" charset="0"/>
              </a:rPr>
              <a:t>Negatief 				Niet kritisch zijn </a:t>
            </a:r>
          </a:p>
          <a:p>
            <a:endParaRPr lang="nl-NL"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a:p>
            <a:r>
              <a:rPr lang="nl-NL" b="1" dirty="0">
                <a:solidFill>
                  <a:schemeClr val="tx2"/>
                </a:solidFill>
                <a:latin typeface="Arial" panose="020B0604020202020204" pitchFamily="34" charset="0"/>
                <a:cs typeface="Arial" panose="020B0604020202020204" pitchFamily="34" charset="0"/>
              </a:rPr>
              <a:t>Investeer in Psychologische Veiligheid</a:t>
            </a:r>
          </a:p>
          <a:p>
            <a:r>
              <a:rPr lang="nl-NL" dirty="0">
                <a:solidFill>
                  <a:schemeClr val="tx2"/>
                </a:solidFill>
                <a:latin typeface="Arial" panose="020B0604020202020204" pitchFamily="34" charset="0"/>
                <a:cs typeface="Arial" panose="020B0604020202020204" pitchFamily="34" charset="0"/>
              </a:rPr>
              <a:t>Psychologische veiligheid is de overtuiging dat iemand </a:t>
            </a:r>
          </a:p>
          <a:p>
            <a:r>
              <a:rPr lang="nl-NL" dirty="0">
                <a:solidFill>
                  <a:schemeClr val="tx2"/>
                </a:solidFill>
                <a:latin typeface="Arial" panose="020B0604020202020204" pitchFamily="34" charset="0"/>
                <a:cs typeface="Arial" panose="020B0604020202020204" pitchFamily="34" charset="0"/>
              </a:rPr>
              <a:t>niet gestraft of vernederd zal worden als hij of zij zijn of </a:t>
            </a:r>
          </a:p>
          <a:p>
            <a:r>
              <a:rPr lang="nl-NL" dirty="0">
                <a:solidFill>
                  <a:schemeClr val="tx2"/>
                </a:solidFill>
                <a:latin typeface="Arial" panose="020B0604020202020204" pitchFamily="34" charset="0"/>
                <a:cs typeface="Arial" panose="020B0604020202020204" pitchFamily="34" charset="0"/>
              </a:rPr>
              <a:t>haar ideeën, vragen, zorgen of fouten kenbaar maakt.</a:t>
            </a:r>
          </a:p>
          <a:p>
            <a:endParaRPr lang="nl-NL" b="1"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E190D924-24B0-4BB9-B027-D86783C1C11A}"/>
              </a:ext>
            </a:extLst>
          </p:cNvPr>
          <p:cNvSpPr txBox="1">
            <a:spLocks/>
          </p:cNvSpPr>
          <p:nvPr/>
        </p:nvSpPr>
        <p:spPr>
          <a:xfrm>
            <a:off x="413925" y="152400"/>
            <a:ext cx="10802715" cy="1782010"/>
          </a:xfrm>
          <a:prstGeom prst="rect">
            <a:avLst/>
          </a:prstGeom>
        </p:spPr>
        <p:txBody>
          <a:bodyPr vert="horz" lIns="91440" tIns="45720" rIns="91440" bIns="45720" rtlCol="0" anchor="ctr">
            <a:normAutofit/>
          </a:bodyPr>
          <a:lst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defTabSz="914400">
              <a:lnSpc>
                <a:spcPct val="90000"/>
              </a:lnSpc>
            </a:pPr>
            <a:r>
              <a:rPr lang="en-US" sz="3200" dirty="0"/>
              <a:t>Eco-</a:t>
            </a:r>
            <a:r>
              <a:rPr lang="en-US" sz="3200" dirty="0" err="1"/>
              <a:t>Systeem</a:t>
            </a:r>
            <a:r>
              <a:rPr lang="en-US" sz="3200" dirty="0"/>
              <a:t> </a:t>
            </a:r>
            <a:r>
              <a:rPr lang="en-US" sz="3200" dirty="0" err="1"/>
              <a:t>Voorwaarde</a:t>
            </a:r>
            <a:endParaRPr lang="en-US" sz="3200" b="0" dirty="0"/>
          </a:p>
        </p:txBody>
      </p:sp>
    </p:spTree>
    <p:extLst>
      <p:ext uri="{BB962C8B-B14F-4D97-AF65-F5344CB8AC3E}">
        <p14:creationId xmlns:p14="http://schemas.microsoft.com/office/powerpoint/2010/main" val="1541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 succesfactoren voor een innovatie-ecosysteem | Michael Page">
            <a:extLst>
              <a:ext uri="{FF2B5EF4-FFF2-40B4-BE49-F238E27FC236}">
                <a16:creationId xmlns:a16="http://schemas.microsoft.com/office/drawing/2014/main" id="{8701CD63-5291-477E-8465-54362BCEB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059" y="1454884"/>
            <a:ext cx="4894501" cy="394823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6487F455-DAB7-440F-8E99-914AEF0DF013}"/>
              </a:ext>
            </a:extLst>
          </p:cNvPr>
          <p:cNvSpPr>
            <a:spLocks noGrp="1"/>
          </p:cNvSpPr>
          <p:nvPr>
            <p:ph type="dt" sz="half" idx="6"/>
          </p:nvPr>
        </p:nvSpPr>
        <p:spPr/>
        <p:txBody>
          <a:bodyPr/>
          <a:lstStyle/>
          <a:p>
            <a:pPr marL="12700">
              <a:lnSpc>
                <a:spcPts val="1430"/>
              </a:lnSpc>
            </a:pPr>
            <a:r>
              <a:rPr lang="nl-NL" spc="-10" dirty="0">
                <a:solidFill>
                  <a:srgbClr val="002F86"/>
                </a:solidFill>
              </a:rPr>
              <a:t>Innovatieklimaat</a:t>
            </a:r>
          </a:p>
        </p:txBody>
      </p:sp>
      <p:sp>
        <p:nvSpPr>
          <p:cNvPr id="3" name="Rechthoek 2">
            <a:extLst>
              <a:ext uri="{FF2B5EF4-FFF2-40B4-BE49-F238E27FC236}">
                <a16:creationId xmlns:a16="http://schemas.microsoft.com/office/drawing/2014/main" id="{92ACCADF-5542-42D5-9698-02F7895EED39}"/>
              </a:ext>
            </a:extLst>
          </p:cNvPr>
          <p:cNvSpPr/>
          <p:nvPr/>
        </p:nvSpPr>
        <p:spPr>
          <a:xfrm>
            <a:off x="261525" y="1422291"/>
            <a:ext cx="7305040" cy="1200329"/>
          </a:xfrm>
          <a:prstGeom prst="rect">
            <a:avLst/>
          </a:prstGeom>
        </p:spPr>
        <p:txBody>
          <a:bodyPr wrap="square">
            <a:spAutoFit/>
          </a:bodyPr>
          <a:lstStyle/>
          <a:p>
            <a:endParaRPr lang="nl-NL"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a:p>
            <a:endParaRPr lang="nl-NL" b="1" dirty="0">
              <a:solidFill>
                <a:schemeClr val="tx2"/>
              </a:solidFill>
              <a:latin typeface="Arial" panose="020B0604020202020204" pitchFamily="34" charset="0"/>
              <a:cs typeface="Arial" panose="020B0604020202020204" pitchFamily="34" charset="0"/>
            </a:endParaRPr>
          </a:p>
          <a:p>
            <a:endParaRPr lang="nl-NL" dirty="0">
              <a:solidFill>
                <a:schemeClr val="tx2"/>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6D2E601-2A4B-4D34-8469-B006CBF5DB90}"/>
              </a:ext>
            </a:extLst>
          </p:cNvPr>
          <p:cNvSpPr txBox="1">
            <a:spLocks/>
          </p:cNvSpPr>
          <p:nvPr/>
        </p:nvSpPr>
        <p:spPr>
          <a:xfrm>
            <a:off x="261525" y="0"/>
            <a:ext cx="10802715" cy="1782010"/>
          </a:xfrm>
          <a:prstGeom prst="rect">
            <a:avLst/>
          </a:prstGeom>
        </p:spPr>
        <p:txBody>
          <a:bodyPr vert="horz" lIns="91440" tIns="45720" rIns="91440" bIns="45720" rtlCol="0" anchor="ctr">
            <a:normAutofit/>
          </a:bodyPr>
          <a:lstStyle>
            <a:lvl1pPr algn="l" defTabSz="685800" rtl="0" eaLnBrk="1" latinLnBrk="0" hangingPunct="1">
              <a:lnSpc>
                <a:spcPts val="33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defTabSz="914400">
              <a:lnSpc>
                <a:spcPct val="90000"/>
              </a:lnSpc>
            </a:pPr>
            <a:r>
              <a:rPr lang="en-US" sz="3200" dirty="0"/>
              <a:t>Eco-</a:t>
            </a:r>
            <a:r>
              <a:rPr lang="en-US" sz="3200" dirty="0" err="1"/>
              <a:t>Systeem</a:t>
            </a:r>
            <a:r>
              <a:rPr lang="en-US" sz="3200" dirty="0"/>
              <a:t> </a:t>
            </a:r>
            <a:r>
              <a:rPr lang="en-US" sz="3200" dirty="0" err="1"/>
              <a:t>Voorwaarde</a:t>
            </a:r>
            <a:endParaRPr lang="en-US" sz="3200" b="0" dirty="0"/>
          </a:p>
        </p:txBody>
      </p:sp>
      <p:sp>
        <p:nvSpPr>
          <p:cNvPr id="6" name="Rechthoek 5">
            <a:extLst>
              <a:ext uri="{FF2B5EF4-FFF2-40B4-BE49-F238E27FC236}">
                <a16:creationId xmlns:a16="http://schemas.microsoft.com/office/drawing/2014/main" id="{3A458105-B32F-4108-9FE6-80BAF050AA4C}"/>
              </a:ext>
            </a:extLst>
          </p:cNvPr>
          <p:cNvSpPr/>
          <p:nvPr/>
        </p:nvSpPr>
        <p:spPr>
          <a:xfrm>
            <a:off x="383532" y="2136337"/>
            <a:ext cx="6700520" cy="3139321"/>
          </a:xfrm>
          <a:prstGeom prst="rect">
            <a:avLst/>
          </a:prstGeom>
        </p:spPr>
        <p:txBody>
          <a:bodyPr wrap="square">
            <a:spAutoFit/>
          </a:bodyPr>
          <a:lstStyle/>
          <a:p>
            <a:r>
              <a:rPr lang="nl-NL" b="1" dirty="0">
                <a:solidFill>
                  <a:schemeClr val="tx2"/>
                </a:solidFill>
                <a:latin typeface="Arial" panose="020B0604020202020204" pitchFamily="34" charset="0"/>
                <a:cs typeface="Arial" panose="020B0604020202020204" pitchFamily="34" charset="0"/>
              </a:rPr>
              <a:t>Psychologische veiligheid beïnvloeden door:</a:t>
            </a:r>
          </a:p>
          <a:p>
            <a:endParaRPr lang="nl-NL" b="1"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solidFill>
                  <a:schemeClr val="tx2"/>
                </a:solidFill>
                <a:latin typeface="Arial" panose="020B0604020202020204" pitchFamily="34" charset="0"/>
                <a:cs typeface="Arial" panose="020B0604020202020204" pitchFamily="34" charset="0"/>
              </a:rPr>
              <a:t>Open gesprek faciliteren</a:t>
            </a:r>
          </a:p>
          <a:p>
            <a:pPr marL="285750" indent="-285750">
              <a:buFont typeface="Arial" panose="020B0604020202020204" pitchFamily="34" charset="0"/>
              <a:buChar char="•"/>
            </a:pPr>
            <a:endParaRPr lang="nl-NL"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solidFill>
                  <a:schemeClr val="tx2"/>
                </a:solidFill>
                <a:latin typeface="Arial" panose="020B0604020202020204" pitchFamily="34" charset="0"/>
                <a:cs typeface="Arial" panose="020B0604020202020204" pitchFamily="34" charset="0"/>
              </a:rPr>
              <a:t>Betrokkenheid vergroten</a:t>
            </a:r>
          </a:p>
          <a:p>
            <a:pPr marL="285750" indent="-285750">
              <a:buFont typeface="Arial" panose="020B0604020202020204" pitchFamily="34" charset="0"/>
              <a:buChar char="•"/>
            </a:pPr>
            <a:endParaRPr lang="nl-NL"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solidFill>
                  <a:schemeClr val="tx2"/>
                </a:solidFill>
                <a:latin typeface="Arial" panose="020B0604020202020204" pitchFamily="34" charset="0"/>
                <a:cs typeface="Arial" panose="020B0604020202020204" pitchFamily="34" charset="0"/>
              </a:rPr>
              <a:t>Open houding tegenover risico en proberen</a:t>
            </a:r>
          </a:p>
          <a:p>
            <a:endParaRPr lang="nl-NL"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solidFill>
                  <a:schemeClr val="tx2"/>
                </a:solidFill>
                <a:latin typeface="Arial" panose="020B0604020202020204" pitchFamily="34" charset="0"/>
                <a:cs typeface="Arial" panose="020B0604020202020204" pitchFamily="34" charset="0"/>
              </a:rPr>
              <a:t>Positieve houding tegenover mislukkingen en falen</a:t>
            </a:r>
          </a:p>
          <a:p>
            <a:pPr marL="285750" indent="-285750">
              <a:buFont typeface="Arial" panose="020B0604020202020204" pitchFamily="34" charset="0"/>
              <a:buChar char="•"/>
            </a:pPr>
            <a:endParaRPr lang="nl-NL"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dirty="0">
                <a:solidFill>
                  <a:schemeClr val="tx2"/>
                </a:solidFill>
                <a:latin typeface="Arial" panose="020B0604020202020204" pitchFamily="34" charset="0"/>
                <a:cs typeface="Arial" panose="020B0604020202020204" pitchFamily="34" charset="0"/>
              </a:rPr>
              <a:t>Bereidheid om te helpen en onderlinge waardering vergroten</a:t>
            </a:r>
          </a:p>
        </p:txBody>
      </p:sp>
    </p:spTree>
    <p:extLst>
      <p:ext uri="{BB962C8B-B14F-4D97-AF65-F5344CB8AC3E}">
        <p14:creationId xmlns:p14="http://schemas.microsoft.com/office/powerpoint/2010/main" val="26164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64A9-D5F2-4A19-AB51-6D49D1638719}"/>
              </a:ext>
            </a:extLst>
          </p:cNvPr>
          <p:cNvSpPr>
            <a:spLocks noGrp="1"/>
          </p:cNvSpPr>
          <p:nvPr>
            <p:ph type="title"/>
          </p:nvPr>
        </p:nvSpPr>
        <p:spPr/>
        <p:txBody>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nl-NL" dirty="0"/>
          </a:p>
        </p:txBody>
      </p:sp>
      <p:pic>
        <p:nvPicPr>
          <p:cNvPr id="3" name="Afbeelding 2">
            <a:extLst>
              <a:ext uri="{FF2B5EF4-FFF2-40B4-BE49-F238E27FC236}">
                <a16:creationId xmlns:a16="http://schemas.microsoft.com/office/drawing/2014/main" id="{8BD83E75-2B5D-4666-99D4-6EC396AB2937}"/>
              </a:ext>
            </a:extLst>
          </p:cNvPr>
          <p:cNvPicPr>
            <a:picLocks noChangeAspect="1"/>
          </p:cNvPicPr>
          <p:nvPr/>
        </p:nvPicPr>
        <p:blipFill rotWithShape="1">
          <a:blip r:embed="rId2"/>
          <a:srcRect l="54485" t="13529" r="4927" b="7778"/>
          <a:stretch/>
        </p:blipFill>
        <p:spPr>
          <a:xfrm>
            <a:off x="0" y="-71120"/>
            <a:ext cx="12576799" cy="6858000"/>
          </a:xfrm>
          <a:prstGeom prst="rect">
            <a:avLst/>
          </a:prstGeom>
        </p:spPr>
      </p:pic>
      <p:sp>
        <p:nvSpPr>
          <p:cNvPr id="4" name="Tekstvak 3">
            <a:extLst>
              <a:ext uri="{FF2B5EF4-FFF2-40B4-BE49-F238E27FC236}">
                <a16:creationId xmlns:a16="http://schemas.microsoft.com/office/drawing/2014/main" id="{86F31461-69C2-4693-9C7D-4ECBC1ABBC6D}"/>
              </a:ext>
            </a:extLst>
          </p:cNvPr>
          <p:cNvSpPr txBox="1"/>
          <p:nvPr/>
        </p:nvSpPr>
        <p:spPr>
          <a:xfrm>
            <a:off x="7937499" y="4415137"/>
            <a:ext cx="7340599" cy="923330"/>
          </a:xfrm>
          <a:prstGeom prst="rect">
            <a:avLst/>
          </a:prstGeom>
          <a:noFill/>
        </p:spPr>
        <p:txBody>
          <a:bodyPr wrap="square" rtlCol="0">
            <a:spAutoFit/>
          </a:bodyPr>
          <a:lstStyle/>
          <a:p>
            <a:r>
              <a:rPr lang="nl-NL" dirty="0">
                <a:solidFill>
                  <a:schemeClr val="bg1"/>
                </a:solidFill>
                <a:latin typeface="Calibri" panose="020F0502020204030204" pitchFamily="34" charset="0"/>
                <a:cs typeface="Calibri" panose="020F0502020204030204" pitchFamily="34" charset="0"/>
              </a:rPr>
              <a:t>Samen op pad? </a:t>
            </a:r>
          </a:p>
          <a:p>
            <a:r>
              <a:rPr lang="nl-NL" dirty="0">
                <a:solidFill>
                  <a:schemeClr val="bg1"/>
                </a:solidFill>
                <a:latin typeface="Calibri" panose="020F0502020204030204" pitchFamily="34" charset="0"/>
                <a:cs typeface="Calibri" panose="020F0502020204030204" pitchFamily="34" charset="0"/>
              </a:rPr>
              <a:t>Stuur een mail: </a:t>
            </a:r>
            <a:r>
              <a:rPr lang="nl-NL" dirty="0">
                <a:solidFill>
                  <a:schemeClr val="bg1"/>
                </a:solidFill>
                <a:latin typeface="Calibri" panose="020F0502020204030204" pitchFamily="34" charset="0"/>
                <a:cs typeface="Calibri" panose="020F0502020204030204" pitchFamily="34" charset="0"/>
                <a:hlinkClick r:id="rId3"/>
              </a:rPr>
              <a:t>Jorien.loots@pipelife.com</a:t>
            </a:r>
            <a:endParaRPr lang="nl-NL" dirty="0">
              <a:solidFill>
                <a:schemeClr val="bg1"/>
              </a:solidFill>
              <a:latin typeface="Calibri" panose="020F0502020204030204" pitchFamily="34" charset="0"/>
              <a:cs typeface="Calibri" panose="020F0502020204030204" pitchFamily="34" charset="0"/>
            </a:endParaRPr>
          </a:p>
          <a:p>
            <a:endParaRPr lang="nl-NL" dirty="0">
              <a:solidFill>
                <a:schemeClr val="bg1"/>
              </a:solidFill>
              <a:latin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96350532-4D56-458B-8A60-B59899F188C2}"/>
              </a:ext>
            </a:extLst>
          </p:cNvPr>
          <p:cNvSpPr txBox="1"/>
          <p:nvPr/>
        </p:nvSpPr>
        <p:spPr>
          <a:xfrm>
            <a:off x="1894200" y="1876764"/>
            <a:ext cx="8788400" cy="2646878"/>
          </a:xfrm>
          <a:prstGeom prst="rect">
            <a:avLst/>
          </a:prstGeom>
          <a:noFill/>
        </p:spPr>
        <p:txBody>
          <a:bodyPr wrap="square" rtlCol="0">
            <a:spAutoFit/>
          </a:bodyPr>
          <a:lstStyle/>
          <a:p>
            <a:r>
              <a:rPr lang="nl-NL" sz="16600" b="1" dirty="0">
                <a:solidFill>
                  <a:schemeClr val="bg1"/>
                </a:solidFill>
                <a:latin typeface="Arial" panose="020B0604020202020204" pitchFamily="34" charset="0"/>
                <a:cs typeface="Arial" panose="020B0604020202020204" pitchFamily="34" charset="0"/>
              </a:rPr>
              <a:t>Vragen?</a:t>
            </a:r>
          </a:p>
        </p:txBody>
      </p:sp>
    </p:spTree>
    <p:extLst>
      <p:ext uri="{BB962C8B-B14F-4D97-AF65-F5344CB8AC3E}">
        <p14:creationId xmlns:p14="http://schemas.microsoft.com/office/powerpoint/2010/main" val="6159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04D6BB-1832-4697-9955-06B872A04C54}"/>
              </a:ext>
            </a:extLst>
          </p:cNvPr>
          <p:cNvSpPr>
            <a:spLocks noGrp="1"/>
          </p:cNvSpPr>
          <p:nvPr>
            <p:ph type="dt" sz="half" idx="6"/>
          </p:nvPr>
        </p:nvSpPr>
        <p:spPr/>
        <p:txBody>
          <a:bodyPr/>
          <a:lstStyle/>
          <a:p>
            <a:pPr marL="12700">
              <a:lnSpc>
                <a:spcPts val="1430"/>
              </a:lnSpc>
            </a:pPr>
            <a:r>
              <a:rPr lang="nl-NL" spc="-10" dirty="0">
                <a:solidFill>
                  <a:srgbClr val="002F86"/>
                </a:solidFill>
                <a:latin typeface="Arial" panose="020B0604020202020204" pitchFamily="34" charset="0"/>
                <a:cs typeface="Arial" panose="020B0604020202020204" pitchFamily="34" charset="0"/>
              </a:rPr>
              <a:t>Introductie</a:t>
            </a:r>
          </a:p>
        </p:txBody>
      </p:sp>
      <p:sp>
        <p:nvSpPr>
          <p:cNvPr id="3" name="Content Placeholder 2">
            <a:extLst>
              <a:ext uri="{FF2B5EF4-FFF2-40B4-BE49-F238E27FC236}">
                <a16:creationId xmlns:a16="http://schemas.microsoft.com/office/drawing/2014/main" id="{FCD639F9-04E6-450D-B45F-FF49896F9233}"/>
              </a:ext>
            </a:extLst>
          </p:cNvPr>
          <p:cNvSpPr txBox="1">
            <a:spLocks/>
          </p:cNvSpPr>
          <p:nvPr/>
        </p:nvSpPr>
        <p:spPr>
          <a:xfrm>
            <a:off x="700088" y="1143000"/>
            <a:ext cx="11491912" cy="5105400"/>
          </a:xfrm>
          <a:prstGeom prst="rect">
            <a:avLst/>
          </a:prstGeom>
        </p:spPr>
        <p:txBody>
          <a:bodyPr/>
          <a:lstStyle>
            <a:defPPr>
              <a:defRPr lang="en-US"/>
            </a:defPPr>
            <a:lvl1pPr marL="0" indent="-171450" algn="l" defTabSz="967618" rtl="0" eaLnBrk="1" latinLnBrk="0" hangingPunct="1">
              <a:lnSpc>
                <a:spcPct val="90000"/>
              </a:lnSpc>
              <a:spcBef>
                <a:spcPts val="750"/>
              </a:spcBef>
              <a:buFont typeface="Arial" panose="020B0604020202020204" pitchFamily="34" charset="0"/>
              <a:buChar char="•"/>
              <a:defRPr sz="1905" kern="1200">
                <a:solidFill>
                  <a:schemeClr val="tx1"/>
                </a:solidFill>
                <a:latin typeface="+mn-lt"/>
                <a:ea typeface="+mn-ea"/>
                <a:cs typeface="+mn-cs"/>
              </a:defRPr>
            </a:lvl1pPr>
            <a:lvl2pPr marL="483809"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2pPr>
            <a:lvl3pPr marL="967618"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3pPr>
            <a:lvl4pPr marL="1451427"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4pPr>
            <a:lvl5pPr marL="1935236"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5pPr>
            <a:lvl6pPr marL="2419045"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6pPr>
            <a:lvl7pPr marL="2902854"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7pPr>
            <a:lvl8pPr marL="3386663"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8pPr>
            <a:lvl9pPr marL="3870472" indent="-171450" algn="l" defTabSz="967618" rtl="0" eaLnBrk="1" latinLnBrk="0" hangingPunct="1">
              <a:lnSpc>
                <a:spcPct val="90000"/>
              </a:lnSpc>
              <a:spcBef>
                <a:spcPts val="375"/>
              </a:spcBef>
              <a:buFont typeface="Arial" panose="020B0604020202020204" pitchFamily="34" charset="0"/>
              <a:buChar char="•"/>
              <a:defRPr sz="1905" kern="1200">
                <a:solidFill>
                  <a:schemeClr val="tx1"/>
                </a:solidFill>
                <a:latin typeface="+mn-lt"/>
                <a:ea typeface="+mn-ea"/>
                <a:cs typeface="+mn-cs"/>
              </a:defRPr>
            </a:lvl9pPr>
          </a:lstStyle>
          <a:p>
            <a:endParaRPr lang="nl-NL" sz="1693">
              <a:latin typeface="Arial" panose="020B0604020202020204" pitchFamily="34" charset="0"/>
              <a:cs typeface="Arial" panose="020B0604020202020204" pitchFamily="34" charset="0"/>
            </a:endParaRPr>
          </a:p>
          <a:p>
            <a:endParaRPr lang="nl-NL" sz="1693" dirty="0">
              <a:latin typeface="Arial" panose="020B0604020202020204" pitchFamily="34" charset="0"/>
              <a:cs typeface="Arial" panose="020B0604020202020204" pitchFamily="34" charset="0"/>
            </a:endParaRPr>
          </a:p>
        </p:txBody>
      </p:sp>
      <p:pic>
        <p:nvPicPr>
          <p:cNvPr id="4" name="m_-30341864530121529021DC6AA00-CA59-4373-9D0C-D75EB2AA1946">
            <a:extLst>
              <a:ext uri="{FF2B5EF4-FFF2-40B4-BE49-F238E27FC236}">
                <a16:creationId xmlns:a16="http://schemas.microsoft.com/office/drawing/2014/main" id="{F2EE8A74-76BD-4B6F-BE00-8F1D048862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25" r="35610"/>
          <a:stretch/>
        </p:blipFill>
        <p:spPr bwMode="auto">
          <a:xfrm>
            <a:off x="1103344" y="603229"/>
            <a:ext cx="2245039" cy="25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20F65542-AC05-47D8-82C8-48F1A0770484}"/>
              </a:ext>
            </a:extLst>
          </p:cNvPr>
          <p:cNvSpPr txBox="1"/>
          <p:nvPr/>
        </p:nvSpPr>
        <p:spPr>
          <a:xfrm>
            <a:off x="7262244" y="3338289"/>
            <a:ext cx="4761039" cy="2308324"/>
          </a:xfrm>
          <a:prstGeom prst="rect">
            <a:avLst/>
          </a:prstGeom>
          <a:noFill/>
        </p:spPr>
        <p:txBody>
          <a:bodyPr wrap="square" rtlCol="0">
            <a:spAutoFit/>
          </a:bodyPr>
          <a:lstStyle>
            <a:defPPr>
              <a:defRPr lang="en-US"/>
            </a:defPPr>
            <a:lvl1pPr marL="0" algn="l" defTabSz="967618" rtl="0" eaLnBrk="1" latinLnBrk="0" hangingPunct="1">
              <a:defRPr sz="1905" kern="1200">
                <a:solidFill>
                  <a:schemeClr val="tx1"/>
                </a:solidFill>
                <a:latin typeface="+mn-lt"/>
                <a:ea typeface="+mn-ea"/>
                <a:cs typeface="+mn-cs"/>
              </a:defRPr>
            </a:lvl1pPr>
            <a:lvl2pPr marL="483809" algn="l" defTabSz="967618" rtl="0" eaLnBrk="1" latinLnBrk="0" hangingPunct="1">
              <a:defRPr sz="1905" kern="1200">
                <a:solidFill>
                  <a:schemeClr val="tx1"/>
                </a:solidFill>
                <a:latin typeface="+mn-lt"/>
                <a:ea typeface="+mn-ea"/>
                <a:cs typeface="+mn-cs"/>
              </a:defRPr>
            </a:lvl2pPr>
            <a:lvl3pPr marL="967618" algn="l" defTabSz="967618" rtl="0" eaLnBrk="1" latinLnBrk="0" hangingPunct="1">
              <a:defRPr sz="1905" kern="1200">
                <a:solidFill>
                  <a:schemeClr val="tx1"/>
                </a:solidFill>
                <a:latin typeface="+mn-lt"/>
                <a:ea typeface="+mn-ea"/>
                <a:cs typeface="+mn-cs"/>
              </a:defRPr>
            </a:lvl3pPr>
            <a:lvl4pPr marL="1451427" algn="l" defTabSz="967618" rtl="0" eaLnBrk="1" latinLnBrk="0" hangingPunct="1">
              <a:defRPr sz="1905" kern="1200">
                <a:solidFill>
                  <a:schemeClr val="tx1"/>
                </a:solidFill>
                <a:latin typeface="+mn-lt"/>
                <a:ea typeface="+mn-ea"/>
                <a:cs typeface="+mn-cs"/>
              </a:defRPr>
            </a:lvl4pPr>
            <a:lvl5pPr marL="1935236" algn="l" defTabSz="967618" rtl="0" eaLnBrk="1" latinLnBrk="0" hangingPunct="1">
              <a:defRPr sz="1905" kern="1200">
                <a:solidFill>
                  <a:schemeClr val="tx1"/>
                </a:solidFill>
                <a:latin typeface="+mn-lt"/>
                <a:ea typeface="+mn-ea"/>
                <a:cs typeface="+mn-cs"/>
              </a:defRPr>
            </a:lvl5pPr>
            <a:lvl6pPr marL="2419045" algn="l" defTabSz="967618" rtl="0" eaLnBrk="1" latinLnBrk="0" hangingPunct="1">
              <a:defRPr sz="1905" kern="1200">
                <a:solidFill>
                  <a:schemeClr val="tx1"/>
                </a:solidFill>
                <a:latin typeface="+mn-lt"/>
                <a:ea typeface="+mn-ea"/>
                <a:cs typeface="+mn-cs"/>
              </a:defRPr>
            </a:lvl6pPr>
            <a:lvl7pPr marL="2902854" algn="l" defTabSz="967618" rtl="0" eaLnBrk="1" latinLnBrk="0" hangingPunct="1">
              <a:defRPr sz="1905" kern="1200">
                <a:solidFill>
                  <a:schemeClr val="tx1"/>
                </a:solidFill>
                <a:latin typeface="+mn-lt"/>
                <a:ea typeface="+mn-ea"/>
                <a:cs typeface="+mn-cs"/>
              </a:defRPr>
            </a:lvl7pPr>
            <a:lvl8pPr marL="3386663" algn="l" defTabSz="967618" rtl="0" eaLnBrk="1" latinLnBrk="0" hangingPunct="1">
              <a:defRPr sz="1905" kern="1200">
                <a:solidFill>
                  <a:schemeClr val="tx1"/>
                </a:solidFill>
                <a:latin typeface="+mn-lt"/>
                <a:ea typeface="+mn-ea"/>
                <a:cs typeface="+mn-cs"/>
              </a:defRPr>
            </a:lvl8pPr>
            <a:lvl9pPr marL="3870472" algn="l" defTabSz="967618" rtl="0" eaLnBrk="1" latinLnBrk="0" hangingPunct="1">
              <a:defRPr sz="1905" kern="1200">
                <a:solidFill>
                  <a:schemeClr val="tx1"/>
                </a:solidFill>
                <a:latin typeface="+mn-lt"/>
                <a:ea typeface="+mn-ea"/>
                <a:cs typeface="+mn-cs"/>
              </a:defRPr>
            </a:lvl9pPr>
          </a:lstStyle>
          <a:p>
            <a:r>
              <a:rPr lang="nl-NL" sz="1800" b="1" dirty="0">
                <a:latin typeface="Arial" panose="020B0604020202020204" pitchFamily="34" charset="0"/>
                <a:cs typeface="Arial" panose="020B0604020202020204" pitchFamily="34" charset="0"/>
              </a:rPr>
              <a:t>Zelfstandig ondernemer:</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Organisatiepsycholoog </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Veranderkundige </a:t>
            </a:r>
          </a:p>
          <a:p>
            <a:pPr marL="342900" indent="-342900">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a:p>
            <a:r>
              <a:rPr lang="nl-NL" sz="1800" b="1" dirty="0">
                <a:latin typeface="Arial" panose="020B0604020202020204" pitchFamily="34" charset="0"/>
                <a:cs typeface="Arial" panose="020B0604020202020204" pitchFamily="34" charset="0"/>
              </a:rPr>
              <a:t>Nyenrode Universiteit:</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Docent strategie en creativiteit</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PM Collegereeks excellent leiderschap</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PM </a:t>
            </a:r>
            <a:r>
              <a:rPr lang="nl-NL" sz="1800" dirty="0" err="1">
                <a:latin typeface="Arial" panose="020B0604020202020204" pitchFamily="34" charset="0"/>
                <a:cs typeface="Arial" panose="020B0604020202020204" pitchFamily="34" charset="0"/>
              </a:rPr>
              <a:t>Leadership</a:t>
            </a:r>
            <a:r>
              <a:rPr lang="nl-NL" sz="1800" dirty="0">
                <a:latin typeface="Arial" panose="020B0604020202020204" pitchFamily="34" charset="0"/>
                <a:cs typeface="Arial" panose="020B0604020202020204" pitchFamily="34" charset="0"/>
              </a:rPr>
              <a:t> development Program</a:t>
            </a:r>
          </a:p>
        </p:txBody>
      </p:sp>
      <p:pic>
        <p:nvPicPr>
          <p:cNvPr id="6" name="Afbeelding 5" descr="Afbeelding met persoon, vrouw&#10;&#10;Automatisch gegenereerde beschrijving">
            <a:extLst>
              <a:ext uri="{FF2B5EF4-FFF2-40B4-BE49-F238E27FC236}">
                <a16:creationId xmlns:a16="http://schemas.microsoft.com/office/drawing/2014/main" id="{973AE574-02D8-4BC9-9CBD-E75BBDDF8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2" b="14875"/>
          <a:stretch/>
        </p:blipFill>
        <p:spPr>
          <a:xfrm>
            <a:off x="8843617" y="580601"/>
            <a:ext cx="2245039" cy="2583046"/>
          </a:xfrm>
          <a:prstGeom prst="rect">
            <a:avLst/>
          </a:prstGeom>
        </p:spPr>
      </p:pic>
      <p:sp>
        <p:nvSpPr>
          <p:cNvPr id="7" name="TextBox 7">
            <a:extLst>
              <a:ext uri="{FF2B5EF4-FFF2-40B4-BE49-F238E27FC236}">
                <a16:creationId xmlns:a16="http://schemas.microsoft.com/office/drawing/2014/main" id="{B44788DF-91F8-4845-8522-E2BD185BE48F}"/>
              </a:ext>
            </a:extLst>
          </p:cNvPr>
          <p:cNvSpPr txBox="1"/>
          <p:nvPr/>
        </p:nvSpPr>
        <p:spPr>
          <a:xfrm>
            <a:off x="265688" y="3402880"/>
            <a:ext cx="4647752" cy="2308324"/>
          </a:xfrm>
          <a:prstGeom prst="rect">
            <a:avLst/>
          </a:prstGeom>
          <a:noFill/>
        </p:spPr>
        <p:txBody>
          <a:bodyPr wrap="square" rtlCol="0">
            <a:spAutoFit/>
          </a:bodyPr>
          <a:lstStyle>
            <a:defPPr>
              <a:defRPr lang="en-US"/>
            </a:defPPr>
            <a:lvl1pPr marL="0" algn="l" defTabSz="967618" rtl="0" eaLnBrk="1" latinLnBrk="0" hangingPunct="1">
              <a:defRPr sz="1905" kern="1200">
                <a:solidFill>
                  <a:schemeClr val="tx1"/>
                </a:solidFill>
                <a:latin typeface="+mn-lt"/>
                <a:ea typeface="+mn-ea"/>
                <a:cs typeface="+mn-cs"/>
              </a:defRPr>
            </a:lvl1pPr>
            <a:lvl2pPr marL="483809" algn="l" defTabSz="967618" rtl="0" eaLnBrk="1" latinLnBrk="0" hangingPunct="1">
              <a:defRPr sz="1905" kern="1200">
                <a:solidFill>
                  <a:schemeClr val="tx1"/>
                </a:solidFill>
                <a:latin typeface="+mn-lt"/>
                <a:ea typeface="+mn-ea"/>
                <a:cs typeface="+mn-cs"/>
              </a:defRPr>
            </a:lvl2pPr>
            <a:lvl3pPr marL="967618" algn="l" defTabSz="967618" rtl="0" eaLnBrk="1" latinLnBrk="0" hangingPunct="1">
              <a:defRPr sz="1905" kern="1200">
                <a:solidFill>
                  <a:schemeClr val="tx1"/>
                </a:solidFill>
                <a:latin typeface="+mn-lt"/>
                <a:ea typeface="+mn-ea"/>
                <a:cs typeface="+mn-cs"/>
              </a:defRPr>
            </a:lvl3pPr>
            <a:lvl4pPr marL="1451427" algn="l" defTabSz="967618" rtl="0" eaLnBrk="1" latinLnBrk="0" hangingPunct="1">
              <a:defRPr sz="1905" kern="1200">
                <a:solidFill>
                  <a:schemeClr val="tx1"/>
                </a:solidFill>
                <a:latin typeface="+mn-lt"/>
                <a:ea typeface="+mn-ea"/>
                <a:cs typeface="+mn-cs"/>
              </a:defRPr>
            </a:lvl4pPr>
            <a:lvl5pPr marL="1935236" algn="l" defTabSz="967618" rtl="0" eaLnBrk="1" latinLnBrk="0" hangingPunct="1">
              <a:defRPr sz="1905" kern="1200">
                <a:solidFill>
                  <a:schemeClr val="tx1"/>
                </a:solidFill>
                <a:latin typeface="+mn-lt"/>
                <a:ea typeface="+mn-ea"/>
                <a:cs typeface="+mn-cs"/>
              </a:defRPr>
            </a:lvl5pPr>
            <a:lvl6pPr marL="2419045" algn="l" defTabSz="967618" rtl="0" eaLnBrk="1" latinLnBrk="0" hangingPunct="1">
              <a:defRPr sz="1905" kern="1200">
                <a:solidFill>
                  <a:schemeClr val="tx1"/>
                </a:solidFill>
                <a:latin typeface="+mn-lt"/>
                <a:ea typeface="+mn-ea"/>
                <a:cs typeface="+mn-cs"/>
              </a:defRPr>
            </a:lvl6pPr>
            <a:lvl7pPr marL="2902854" algn="l" defTabSz="967618" rtl="0" eaLnBrk="1" latinLnBrk="0" hangingPunct="1">
              <a:defRPr sz="1905" kern="1200">
                <a:solidFill>
                  <a:schemeClr val="tx1"/>
                </a:solidFill>
                <a:latin typeface="+mn-lt"/>
                <a:ea typeface="+mn-ea"/>
                <a:cs typeface="+mn-cs"/>
              </a:defRPr>
            </a:lvl7pPr>
            <a:lvl8pPr marL="3386663" algn="l" defTabSz="967618" rtl="0" eaLnBrk="1" latinLnBrk="0" hangingPunct="1">
              <a:defRPr sz="1905" kern="1200">
                <a:solidFill>
                  <a:schemeClr val="tx1"/>
                </a:solidFill>
                <a:latin typeface="+mn-lt"/>
                <a:ea typeface="+mn-ea"/>
                <a:cs typeface="+mn-cs"/>
              </a:defRPr>
            </a:lvl8pPr>
            <a:lvl9pPr marL="3870472" algn="l" defTabSz="967618" rtl="0" eaLnBrk="1" latinLnBrk="0" hangingPunct="1">
              <a:defRPr sz="1905" kern="1200">
                <a:solidFill>
                  <a:schemeClr val="tx1"/>
                </a:solidFill>
                <a:latin typeface="+mn-lt"/>
                <a:ea typeface="+mn-ea"/>
                <a:cs typeface="+mn-cs"/>
              </a:defRPr>
            </a:lvl9pPr>
          </a:lstStyle>
          <a:p>
            <a:r>
              <a:rPr lang="nl-NL" sz="1800" b="1" dirty="0" err="1">
                <a:latin typeface="Arial" panose="020B0604020202020204" pitchFamily="34" charset="0"/>
                <a:cs typeface="Arial" panose="020B0604020202020204" pitchFamily="34" charset="0"/>
              </a:rPr>
              <a:t>Pipelife</a:t>
            </a:r>
            <a:r>
              <a:rPr lang="nl-NL" sz="1800" b="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New Business Developer</a:t>
            </a:r>
          </a:p>
          <a:p>
            <a:pPr marL="342900" indent="-342900">
              <a:buFont typeface="Arial" panose="020B0604020202020204" pitchFamily="34" charset="0"/>
              <a:buChar char="•"/>
            </a:pPr>
            <a:r>
              <a:rPr lang="nl-NL" sz="1800" dirty="0" err="1">
                <a:latin typeface="Arial" panose="020B0604020202020204" pitchFamily="34" charset="0"/>
                <a:cs typeface="Arial" panose="020B0604020202020204" pitchFamily="34" charset="0"/>
              </a:rPr>
              <a:t>Martkonderzoeker</a:t>
            </a:r>
            <a:r>
              <a:rPr lang="nl-NL" sz="1800" dirty="0">
                <a:latin typeface="Arial" panose="020B0604020202020204" pitchFamily="34" charset="0"/>
                <a:cs typeface="Arial" panose="020B0604020202020204" pitchFamily="34" charset="0"/>
              </a:rPr>
              <a:t> </a:t>
            </a:r>
          </a:p>
          <a:p>
            <a:pPr marL="826709" lvl="1"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Watercyclus</a:t>
            </a:r>
          </a:p>
          <a:p>
            <a:pPr marL="826709" lvl="1"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Warmte</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Project manager Smart Solutions</a:t>
            </a:r>
          </a:p>
          <a:p>
            <a:pPr marL="342900" indent="-342900">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p:txBody>
      </p:sp>
      <p:sp>
        <p:nvSpPr>
          <p:cNvPr id="8" name="Tekstvak 7">
            <a:extLst>
              <a:ext uri="{FF2B5EF4-FFF2-40B4-BE49-F238E27FC236}">
                <a16:creationId xmlns:a16="http://schemas.microsoft.com/office/drawing/2014/main" id="{6446C432-0085-4919-B324-614CA30D218D}"/>
              </a:ext>
            </a:extLst>
          </p:cNvPr>
          <p:cNvSpPr txBox="1"/>
          <p:nvPr/>
        </p:nvSpPr>
        <p:spPr>
          <a:xfrm>
            <a:off x="3409024" y="752553"/>
            <a:ext cx="5100320" cy="2585323"/>
          </a:xfrm>
          <a:prstGeom prst="rect">
            <a:avLst/>
          </a:prstGeom>
          <a:noFill/>
        </p:spPr>
        <p:txBody>
          <a:bodyPr wrap="square" rtlCol="0">
            <a:spAutoFit/>
          </a:bodyPr>
          <a:lstStyle/>
          <a:p>
            <a:pPr algn="ctr"/>
            <a:r>
              <a:rPr lang="nl-NL" sz="5400" b="1" dirty="0">
                <a:latin typeface="Arial" panose="020B0604020202020204" pitchFamily="34" charset="0"/>
                <a:cs typeface="Arial" panose="020B0604020202020204" pitchFamily="34" charset="0"/>
              </a:rPr>
              <a:t>Leidingen </a:t>
            </a:r>
          </a:p>
          <a:p>
            <a:pPr algn="ctr"/>
            <a:r>
              <a:rPr lang="nl-NL" sz="5400" b="1" dirty="0">
                <a:latin typeface="Arial" panose="020B0604020202020204" pitchFamily="34" charset="0"/>
                <a:cs typeface="Arial" panose="020B0604020202020204" pitchFamily="34" charset="0"/>
              </a:rPr>
              <a:t>&amp; </a:t>
            </a:r>
          </a:p>
          <a:p>
            <a:pPr algn="ctr"/>
            <a:r>
              <a:rPr lang="nl-NL" sz="5400" b="1" dirty="0">
                <a:latin typeface="Arial" panose="020B0604020202020204" pitchFamily="34" charset="0"/>
                <a:cs typeface="Arial" panose="020B0604020202020204" pitchFamily="34" charset="0"/>
              </a:rPr>
              <a:t>Leidinggeven </a:t>
            </a:r>
          </a:p>
        </p:txBody>
      </p:sp>
      <p:pic>
        <p:nvPicPr>
          <p:cNvPr id="18" name="Afbeelding 17">
            <a:extLst>
              <a:ext uri="{FF2B5EF4-FFF2-40B4-BE49-F238E27FC236}">
                <a16:creationId xmlns:a16="http://schemas.microsoft.com/office/drawing/2014/main" id="{D46DD166-4D52-46AF-8CC4-DB78D09598D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92640" y="5892622"/>
            <a:ext cx="2499360" cy="965378"/>
          </a:xfrm>
          <a:prstGeom prst="rect">
            <a:avLst/>
          </a:prstGeom>
        </p:spPr>
      </p:pic>
      <p:pic>
        <p:nvPicPr>
          <p:cNvPr id="20" name="Afbeelding 19" descr="Afbeelding met tekst, illustratie&#10;&#10;Automatisch gegenereerde beschrijving">
            <a:extLst>
              <a:ext uri="{FF2B5EF4-FFF2-40B4-BE49-F238E27FC236}">
                <a16:creationId xmlns:a16="http://schemas.microsoft.com/office/drawing/2014/main" id="{E9E26AFB-4F1C-4A49-8728-63707859FF3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0918" y="6043005"/>
            <a:ext cx="3168106" cy="560755"/>
          </a:xfrm>
          <a:prstGeom prst="rect">
            <a:avLst/>
          </a:prstGeom>
        </p:spPr>
      </p:pic>
    </p:spTree>
    <p:extLst>
      <p:ext uri="{BB962C8B-B14F-4D97-AF65-F5344CB8AC3E}">
        <p14:creationId xmlns:p14="http://schemas.microsoft.com/office/powerpoint/2010/main" val="32009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64A9-D5F2-4A19-AB51-6D49D1638719}"/>
              </a:ext>
            </a:extLst>
          </p:cNvPr>
          <p:cNvSpPr>
            <a:spLocks noGrp="1"/>
          </p:cNvSpPr>
          <p:nvPr>
            <p:ph type="title"/>
          </p:nvPr>
        </p:nvSpPr>
        <p:spPr/>
        <p:txBody>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nl-NL" dirty="0"/>
          </a:p>
        </p:txBody>
      </p:sp>
      <p:pic>
        <p:nvPicPr>
          <p:cNvPr id="3" name="Afbeelding 2">
            <a:extLst>
              <a:ext uri="{FF2B5EF4-FFF2-40B4-BE49-F238E27FC236}">
                <a16:creationId xmlns:a16="http://schemas.microsoft.com/office/drawing/2014/main" id="{8BD83E75-2B5D-4666-99D4-6EC396AB2937}"/>
              </a:ext>
            </a:extLst>
          </p:cNvPr>
          <p:cNvPicPr>
            <a:picLocks noChangeAspect="1"/>
          </p:cNvPicPr>
          <p:nvPr/>
        </p:nvPicPr>
        <p:blipFill rotWithShape="1">
          <a:blip r:embed="rId2"/>
          <a:srcRect l="54485" t="13529" r="4927" b="7778"/>
          <a:stretch/>
        </p:blipFill>
        <p:spPr>
          <a:xfrm>
            <a:off x="1" y="-40640"/>
            <a:ext cx="12576799" cy="6858000"/>
          </a:xfrm>
          <a:prstGeom prst="rect">
            <a:avLst/>
          </a:prstGeom>
        </p:spPr>
      </p:pic>
      <p:sp>
        <p:nvSpPr>
          <p:cNvPr id="4" name="Tekstvak 3">
            <a:extLst>
              <a:ext uri="{FF2B5EF4-FFF2-40B4-BE49-F238E27FC236}">
                <a16:creationId xmlns:a16="http://schemas.microsoft.com/office/drawing/2014/main" id="{86F31461-69C2-4693-9C7D-4ECBC1ABBC6D}"/>
              </a:ext>
            </a:extLst>
          </p:cNvPr>
          <p:cNvSpPr txBox="1"/>
          <p:nvPr/>
        </p:nvSpPr>
        <p:spPr>
          <a:xfrm>
            <a:off x="584201" y="0"/>
            <a:ext cx="3164839" cy="369332"/>
          </a:xfrm>
          <a:prstGeom prst="rect">
            <a:avLst/>
          </a:prstGeom>
          <a:noFill/>
        </p:spPr>
        <p:txBody>
          <a:bodyPr wrap="square" rtlCol="0">
            <a:spAutoFit/>
          </a:bodyPr>
          <a:lstStyle/>
          <a:p>
            <a:r>
              <a:rPr lang="nl-NL" dirty="0" err="1">
                <a:solidFill>
                  <a:schemeClr val="bg1"/>
                </a:solidFill>
                <a:latin typeface="Calibri" panose="020F0502020204030204" pitchFamily="34" charset="0"/>
                <a:cs typeface="Calibri" panose="020F0502020204030204" pitchFamily="34" charset="0"/>
              </a:rPr>
              <a:t>Pipelife</a:t>
            </a:r>
            <a:r>
              <a:rPr lang="nl-NL" dirty="0">
                <a:solidFill>
                  <a:schemeClr val="bg1"/>
                </a:solidFill>
                <a:latin typeface="Calibri" panose="020F0502020204030204" pitchFamily="34" charset="0"/>
                <a:cs typeface="Calibri" panose="020F0502020204030204" pitchFamily="34" charset="0"/>
              </a:rPr>
              <a:t> in een notendop</a:t>
            </a:r>
          </a:p>
        </p:txBody>
      </p:sp>
    </p:spTree>
    <p:extLst>
      <p:ext uri="{BB962C8B-B14F-4D97-AF65-F5344CB8AC3E}">
        <p14:creationId xmlns:p14="http://schemas.microsoft.com/office/powerpoint/2010/main" val="340014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9FCA3B7-2F78-4EA8-AEDE-A9D83F149D8E}"/>
              </a:ext>
            </a:extLst>
          </p:cNvPr>
          <p:cNvSpPr/>
          <p:nvPr/>
        </p:nvSpPr>
        <p:spPr>
          <a:xfrm>
            <a:off x="528320" y="658843"/>
            <a:ext cx="11292585" cy="6155531"/>
          </a:xfrm>
          <a:prstGeom prst="rect">
            <a:avLst/>
          </a:prstGeom>
        </p:spPr>
        <p:txBody>
          <a:bodyPr wrap="square">
            <a:spAutoFit/>
          </a:bodyPr>
          <a:lstStyle/>
          <a:p>
            <a:r>
              <a:rPr lang="en-US" sz="3800" b="1" dirty="0">
                <a:solidFill>
                  <a:schemeClr val="tx2"/>
                </a:solidFill>
                <a:latin typeface="+mj-lt"/>
              </a:rPr>
              <a:t>		   	= </a:t>
            </a:r>
          </a:p>
          <a:p>
            <a:r>
              <a:rPr lang="en-US" sz="3800" b="1" dirty="0">
                <a:solidFill>
                  <a:schemeClr val="tx2"/>
                </a:solidFill>
                <a:latin typeface="+mj-lt"/>
              </a:rPr>
              <a:t>= </a:t>
            </a:r>
            <a:r>
              <a:rPr lang="en-US" sz="3800" b="1" dirty="0" err="1">
                <a:solidFill>
                  <a:schemeClr val="tx2"/>
                </a:solidFill>
                <a:latin typeface="+mj-lt"/>
              </a:rPr>
              <a:t>Draka</a:t>
            </a:r>
            <a:r>
              <a:rPr lang="en-US" sz="3800" b="1" dirty="0">
                <a:solidFill>
                  <a:schemeClr val="tx2"/>
                </a:solidFill>
                <a:latin typeface="+mj-lt"/>
              </a:rPr>
              <a:t> Plastics and </a:t>
            </a:r>
            <a:r>
              <a:rPr lang="en-US" sz="3800" b="1" dirty="0" err="1">
                <a:solidFill>
                  <a:schemeClr val="tx2"/>
                </a:solidFill>
                <a:latin typeface="+mj-lt"/>
              </a:rPr>
              <a:t>Polva</a:t>
            </a:r>
            <a:r>
              <a:rPr lang="en-US" sz="3800" b="1" dirty="0">
                <a:solidFill>
                  <a:schemeClr val="tx2"/>
                </a:solidFill>
                <a:latin typeface="+mj-lt"/>
              </a:rPr>
              <a:t> Nederland</a:t>
            </a:r>
          </a:p>
          <a:p>
            <a:pPr marL="285750" indent="-285750">
              <a:buFont typeface="Arial" panose="020B0604020202020204" pitchFamily="34" charset="0"/>
              <a:buChar char="•"/>
            </a:pPr>
            <a:endParaRPr lang="en-US" sz="4000" dirty="0">
              <a:solidFill>
                <a:schemeClr val="tx2"/>
              </a:solidFill>
              <a:latin typeface="+mj-lt"/>
            </a:endParaRPr>
          </a:p>
          <a:p>
            <a:r>
              <a:rPr lang="en-US" sz="2400" dirty="0" err="1">
                <a:solidFill>
                  <a:schemeClr val="tx2"/>
                </a:solidFill>
                <a:latin typeface="+mj-lt"/>
              </a:rPr>
              <a:t>Locatie</a:t>
            </a:r>
            <a:r>
              <a:rPr lang="en-US" sz="2400" dirty="0">
                <a:solidFill>
                  <a:schemeClr val="tx2"/>
                </a:solidFill>
                <a:latin typeface="+mj-lt"/>
              </a:rPr>
              <a:t>: </a:t>
            </a:r>
            <a:r>
              <a:rPr lang="en-US" sz="2400" dirty="0" err="1">
                <a:solidFill>
                  <a:schemeClr val="tx2"/>
                </a:solidFill>
                <a:latin typeface="+mj-lt"/>
              </a:rPr>
              <a:t>Enkhuizen</a:t>
            </a:r>
            <a:r>
              <a:rPr lang="en-US" sz="2400" dirty="0">
                <a:solidFill>
                  <a:schemeClr val="tx2"/>
                </a:solidFill>
                <a:latin typeface="+mj-lt"/>
              </a:rPr>
              <a:t>, </a:t>
            </a:r>
          </a:p>
          <a:p>
            <a:pPr marL="285750" indent="-285750">
              <a:buFont typeface="Arial" panose="020B0604020202020204" pitchFamily="34" charset="0"/>
              <a:buChar char="•"/>
            </a:pPr>
            <a:r>
              <a:rPr lang="en-US" sz="2400" dirty="0">
                <a:solidFill>
                  <a:schemeClr val="tx2"/>
                </a:solidFill>
                <a:latin typeface="+mj-lt"/>
              </a:rPr>
              <a:t>2 </a:t>
            </a:r>
            <a:r>
              <a:rPr lang="en-US" sz="2400" dirty="0" err="1">
                <a:solidFill>
                  <a:schemeClr val="tx2"/>
                </a:solidFill>
                <a:latin typeface="+mj-lt"/>
              </a:rPr>
              <a:t>fabrieken</a:t>
            </a:r>
            <a:r>
              <a:rPr lang="en-US" sz="2400" dirty="0">
                <a:solidFill>
                  <a:schemeClr val="tx2"/>
                </a:solidFill>
                <a:latin typeface="+mj-lt"/>
              </a:rPr>
              <a:t> = </a:t>
            </a:r>
            <a:r>
              <a:rPr lang="en-US" sz="2400" dirty="0" err="1">
                <a:solidFill>
                  <a:schemeClr val="tx2"/>
                </a:solidFill>
                <a:latin typeface="+mj-lt"/>
              </a:rPr>
              <a:t>Spuitgiet</a:t>
            </a:r>
            <a:r>
              <a:rPr lang="en-US" sz="2400" dirty="0">
                <a:solidFill>
                  <a:schemeClr val="tx2"/>
                </a:solidFill>
                <a:latin typeface="+mj-lt"/>
              </a:rPr>
              <a:t> </a:t>
            </a:r>
            <a:r>
              <a:rPr lang="en-US" sz="2400" dirty="0" err="1">
                <a:solidFill>
                  <a:schemeClr val="tx2"/>
                </a:solidFill>
                <a:latin typeface="+mj-lt"/>
              </a:rPr>
              <a:t>en</a:t>
            </a:r>
            <a:r>
              <a:rPr lang="en-US" sz="2400" dirty="0">
                <a:solidFill>
                  <a:schemeClr val="tx2"/>
                </a:solidFill>
                <a:latin typeface="+mj-lt"/>
              </a:rPr>
              <a:t> </a:t>
            </a:r>
            <a:r>
              <a:rPr lang="en-US" sz="2400" dirty="0" err="1">
                <a:solidFill>
                  <a:schemeClr val="tx2"/>
                </a:solidFill>
                <a:latin typeface="+mj-lt"/>
              </a:rPr>
              <a:t>extrusie</a:t>
            </a:r>
            <a:endParaRPr lang="en-US" sz="2400" dirty="0">
              <a:solidFill>
                <a:schemeClr val="tx2"/>
              </a:solidFill>
              <a:latin typeface="+mj-lt"/>
            </a:endParaRPr>
          </a:p>
          <a:p>
            <a:pPr marL="285750" indent="-285750">
              <a:buFont typeface="Arial" panose="020B0604020202020204" pitchFamily="34" charset="0"/>
              <a:buChar char="•"/>
            </a:pPr>
            <a:r>
              <a:rPr lang="en-US" sz="2400" dirty="0" err="1">
                <a:solidFill>
                  <a:schemeClr val="tx2"/>
                </a:solidFill>
                <a:latin typeface="+mj-lt"/>
              </a:rPr>
              <a:t>Kantoren</a:t>
            </a:r>
            <a:r>
              <a:rPr lang="en-US" sz="2400" dirty="0">
                <a:solidFill>
                  <a:schemeClr val="tx2"/>
                </a:solidFill>
                <a:latin typeface="+mj-lt"/>
              </a:rPr>
              <a:t> = Sales, marketing, HR </a:t>
            </a:r>
            <a:r>
              <a:rPr lang="en-US" sz="2400" dirty="0" err="1">
                <a:solidFill>
                  <a:schemeClr val="tx2"/>
                </a:solidFill>
                <a:latin typeface="+mj-lt"/>
              </a:rPr>
              <a:t>logistiek</a:t>
            </a:r>
            <a:r>
              <a:rPr lang="en-US" sz="2400" dirty="0">
                <a:solidFill>
                  <a:schemeClr val="tx2"/>
                </a:solidFill>
                <a:latin typeface="+mj-lt"/>
              </a:rPr>
              <a:t> </a:t>
            </a:r>
            <a:r>
              <a:rPr lang="en-US" sz="2400" dirty="0" err="1">
                <a:solidFill>
                  <a:schemeClr val="tx2"/>
                </a:solidFill>
                <a:latin typeface="+mj-lt"/>
              </a:rPr>
              <a:t>en</a:t>
            </a:r>
            <a:r>
              <a:rPr lang="en-US" sz="2400" dirty="0">
                <a:solidFill>
                  <a:schemeClr val="tx2"/>
                </a:solidFill>
                <a:latin typeface="+mj-lt"/>
              </a:rPr>
              <a:t> IT </a:t>
            </a:r>
          </a:p>
          <a:p>
            <a:pPr marL="285750" indent="-285750">
              <a:buFont typeface="Arial" panose="020B0604020202020204" pitchFamily="34" charset="0"/>
              <a:buChar char="•"/>
            </a:pPr>
            <a:r>
              <a:rPr lang="en-US" sz="2400" dirty="0">
                <a:solidFill>
                  <a:schemeClr val="tx2"/>
                </a:solidFill>
                <a:latin typeface="+mj-lt"/>
              </a:rPr>
              <a:t>International R&amp;D </a:t>
            </a:r>
          </a:p>
          <a:p>
            <a:pPr marL="285750" indent="-285750">
              <a:buFont typeface="Arial" panose="020B0604020202020204" pitchFamily="34" charset="0"/>
              <a:buChar char="•"/>
            </a:pPr>
            <a:r>
              <a:rPr lang="en-US" sz="2400" dirty="0" err="1">
                <a:solidFill>
                  <a:schemeClr val="tx2"/>
                </a:solidFill>
                <a:latin typeface="+mj-lt"/>
              </a:rPr>
              <a:t>Soluforce</a:t>
            </a:r>
            <a:endParaRPr lang="en-US" sz="2400" dirty="0">
              <a:solidFill>
                <a:schemeClr val="tx2"/>
              </a:solidFill>
              <a:latin typeface="+mj-lt"/>
            </a:endParaRPr>
          </a:p>
          <a:p>
            <a:pPr marL="285750" indent="-285750">
              <a:buFont typeface="Arial" panose="020B0604020202020204" pitchFamily="34" charset="0"/>
              <a:buChar char="•"/>
            </a:pPr>
            <a:endParaRPr lang="en-US" sz="2400" dirty="0">
              <a:solidFill>
                <a:schemeClr val="tx2"/>
              </a:solidFill>
              <a:latin typeface="+mj-lt"/>
            </a:endParaRPr>
          </a:p>
          <a:p>
            <a:r>
              <a:rPr lang="en-US" sz="2400" dirty="0" err="1">
                <a:solidFill>
                  <a:schemeClr val="tx2"/>
                </a:solidFill>
                <a:latin typeface="+mj-lt"/>
              </a:rPr>
              <a:t>Locatie</a:t>
            </a:r>
            <a:r>
              <a:rPr lang="en-US" sz="2400" dirty="0">
                <a:solidFill>
                  <a:schemeClr val="tx2"/>
                </a:solidFill>
                <a:latin typeface="+mj-lt"/>
              </a:rPr>
              <a:t> ‘s </a:t>
            </a:r>
            <a:r>
              <a:rPr lang="en-US" sz="2400" dirty="0" err="1">
                <a:solidFill>
                  <a:schemeClr val="tx2"/>
                </a:solidFill>
                <a:latin typeface="+mj-lt"/>
              </a:rPr>
              <a:t>Gravendeel</a:t>
            </a:r>
            <a:r>
              <a:rPr lang="en-US" sz="2400" dirty="0">
                <a:solidFill>
                  <a:schemeClr val="tx2"/>
                </a:solidFill>
                <a:latin typeface="+mj-lt"/>
              </a:rPr>
              <a:t>: </a:t>
            </a:r>
          </a:p>
          <a:p>
            <a:pPr marL="285750" indent="-285750">
              <a:buFont typeface="Arial" panose="020B0604020202020204" pitchFamily="34" charset="0"/>
              <a:buChar char="•"/>
            </a:pPr>
            <a:r>
              <a:rPr lang="en-US" sz="2400" dirty="0" err="1">
                <a:solidFill>
                  <a:schemeClr val="tx2"/>
                </a:solidFill>
                <a:latin typeface="+mj-lt"/>
              </a:rPr>
              <a:t>Ommanteling</a:t>
            </a:r>
            <a:r>
              <a:rPr lang="en-US" sz="2400" dirty="0">
                <a:solidFill>
                  <a:schemeClr val="tx2"/>
                </a:solidFill>
                <a:latin typeface="+mj-lt"/>
              </a:rPr>
              <a:t> </a:t>
            </a:r>
            <a:r>
              <a:rPr lang="en-US" sz="2400" dirty="0" err="1">
                <a:solidFill>
                  <a:schemeClr val="tx2"/>
                </a:solidFill>
                <a:latin typeface="+mj-lt"/>
              </a:rPr>
              <a:t>drainagebuizen</a:t>
            </a:r>
            <a:endParaRPr lang="en-US" sz="2400" dirty="0">
              <a:solidFill>
                <a:schemeClr val="tx2"/>
              </a:solidFill>
              <a:latin typeface="+mj-lt"/>
            </a:endParaRPr>
          </a:p>
          <a:p>
            <a:endParaRPr lang="en-US" sz="2400" dirty="0">
              <a:solidFill>
                <a:schemeClr val="tx2"/>
              </a:solidFill>
              <a:latin typeface="+mj-lt"/>
            </a:endParaRPr>
          </a:p>
          <a:p>
            <a:r>
              <a:rPr lang="en-US" sz="3800" b="1" dirty="0">
                <a:solidFill>
                  <a:schemeClr val="tx2"/>
                </a:solidFill>
                <a:latin typeface="+mj-lt"/>
              </a:rPr>
              <a:t>In 2022 </a:t>
            </a:r>
            <a:r>
              <a:rPr lang="en-US" sz="3800" b="1" dirty="0" err="1">
                <a:solidFill>
                  <a:schemeClr val="tx2"/>
                </a:solidFill>
                <a:latin typeface="+mj-lt"/>
              </a:rPr>
              <a:t>vieren</a:t>
            </a:r>
            <a:r>
              <a:rPr lang="en-US" sz="3800" b="1" dirty="0">
                <a:solidFill>
                  <a:schemeClr val="tx2"/>
                </a:solidFill>
                <a:latin typeface="+mj-lt"/>
              </a:rPr>
              <a:t> we </a:t>
            </a:r>
            <a:r>
              <a:rPr lang="en-US" sz="3800" b="1" dirty="0" err="1">
                <a:solidFill>
                  <a:schemeClr val="tx2"/>
                </a:solidFill>
                <a:latin typeface="+mj-lt"/>
              </a:rPr>
              <a:t>ons</a:t>
            </a:r>
            <a:r>
              <a:rPr lang="en-US" sz="3800" b="1" dirty="0">
                <a:solidFill>
                  <a:schemeClr val="tx2"/>
                </a:solidFill>
                <a:latin typeface="+mj-lt"/>
              </a:rPr>
              <a:t> 75 </a:t>
            </a:r>
            <a:r>
              <a:rPr lang="en-US" sz="3800" b="1" dirty="0" err="1">
                <a:solidFill>
                  <a:schemeClr val="tx2"/>
                </a:solidFill>
                <a:latin typeface="+mj-lt"/>
              </a:rPr>
              <a:t>jarig</a:t>
            </a:r>
            <a:r>
              <a:rPr lang="en-US" sz="3800" b="1" dirty="0">
                <a:solidFill>
                  <a:schemeClr val="tx2"/>
                </a:solidFill>
                <a:latin typeface="+mj-lt"/>
              </a:rPr>
              <a:t> </a:t>
            </a:r>
            <a:r>
              <a:rPr lang="en-US" sz="3800" b="1" dirty="0" err="1">
                <a:solidFill>
                  <a:schemeClr val="tx2"/>
                </a:solidFill>
                <a:latin typeface="+mj-lt"/>
              </a:rPr>
              <a:t>bestaan</a:t>
            </a:r>
            <a:r>
              <a:rPr lang="en-US" sz="3800" b="1" dirty="0">
                <a:solidFill>
                  <a:schemeClr val="tx2"/>
                </a:solidFill>
                <a:latin typeface="+mj-lt"/>
              </a:rPr>
              <a:t> </a:t>
            </a:r>
          </a:p>
          <a:p>
            <a:pPr marL="285750" indent="-285750">
              <a:buFont typeface="Arial" panose="020B0604020202020204" pitchFamily="34" charset="0"/>
              <a:buChar char="•"/>
            </a:pPr>
            <a:endParaRPr lang="en-US" sz="2400" dirty="0">
              <a:solidFill>
                <a:schemeClr val="tx2"/>
              </a:solidFill>
              <a:latin typeface="+mj-lt"/>
            </a:endParaRPr>
          </a:p>
        </p:txBody>
      </p:sp>
      <p:pic>
        <p:nvPicPr>
          <p:cNvPr id="1027" name="Picture 3" descr="Sewage">
            <a:extLst>
              <a:ext uri="{FF2B5EF4-FFF2-40B4-BE49-F238E27FC236}">
                <a16:creationId xmlns:a16="http://schemas.microsoft.com/office/drawing/2014/main" id="{A0A80076-8F4C-43AD-B97C-B52EFD9533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9892" y="4827549"/>
            <a:ext cx="2001013" cy="12506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E376ADA0-A419-422B-9511-0CEFC82C2E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800" b="0" i="0" u="none" strike="noStrike" cap="none" normalizeH="0" baseline="0">
                <a:ln>
                  <a:noFill/>
                </a:ln>
                <a:solidFill>
                  <a:schemeClr val="tx1"/>
                </a:solidFill>
                <a:effectLst/>
                <a:latin typeface="Arial" panose="020B0604020202020204" pitchFamily="34"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29" name="Picture 5" descr="Potable Water">
            <a:extLst>
              <a:ext uri="{FF2B5EF4-FFF2-40B4-BE49-F238E27FC236}">
                <a16:creationId xmlns:a16="http://schemas.microsoft.com/office/drawing/2014/main" id="{992384BB-B4B6-430E-AA93-7DE19887CB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9893" y="1609184"/>
            <a:ext cx="2001013" cy="1250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s">
            <a:extLst>
              <a:ext uri="{FF2B5EF4-FFF2-40B4-BE49-F238E27FC236}">
                <a16:creationId xmlns:a16="http://schemas.microsoft.com/office/drawing/2014/main" id="{F3626B89-1D3C-4653-9978-49BE44554D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9892" y="3218366"/>
            <a:ext cx="2001014" cy="1250634"/>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illustratie&#10;&#10;Automatisch gegenereerde beschrijving">
            <a:extLst>
              <a:ext uri="{FF2B5EF4-FFF2-40B4-BE49-F238E27FC236}">
                <a16:creationId xmlns:a16="http://schemas.microsoft.com/office/drawing/2014/main" id="{1E1FAEC4-72E8-4890-A374-A8E3770D052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9439" y="518945"/>
            <a:ext cx="3841428" cy="679933"/>
          </a:xfrm>
          <a:prstGeom prst="rect">
            <a:avLst/>
          </a:prstGeom>
        </p:spPr>
      </p:pic>
    </p:spTree>
    <p:extLst>
      <p:ext uri="{BB962C8B-B14F-4D97-AF65-F5344CB8AC3E}">
        <p14:creationId xmlns:p14="http://schemas.microsoft.com/office/powerpoint/2010/main" val="16309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9FCA3B7-2F78-4EA8-AEDE-A9D83F149D8E}"/>
              </a:ext>
            </a:extLst>
          </p:cNvPr>
          <p:cNvSpPr/>
          <p:nvPr/>
        </p:nvSpPr>
        <p:spPr>
          <a:xfrm>
            <a:off x="395540" y="360479"/>
            <a:ext cx="10791319" cy="6247864"/>
          </a:xfrm>
          <a:prstGeom prst="rect">
            <a:avLst/>
          </a:prstGeom>
        </p:spPr>
        <p:txBody>
          <a:bodyPr wrap="square">
            <a:spAutoFit/>
          </a:bodyPr>
          <a:lstStyle/>
          <a:p>
            <a:pPr marL="285750" indent="-285750">
              <a:buFont typeface="Arial" panose="020B0604020202020204" pitchFamily="34" charset="0"/>
              <a:buChar char="•"/>
            </a:pPr>
            <a:endParaRPr lang="en-US" sz="4000" dirty="0">
              <a:solidFill>
                <a:schemeClr val="tx2"/>
              </a:solidFill>
              <a:latin typeface="+mj-lt"/>
            </a:endParaRPr>
          </a:p>
          <a:p>
            <a:r>
              <a:rPr lang="en-US" sz="2400" dirty="0">
                <a:solidFill>
                  <a:schemeClr val="tx2"/>
                </a:solidFill>
                <a:latin typeface="+mj-lt"/>
              </a:rPr>
              <a:t> Complete </a:t>
            </a:r>
            <a:r>
              <a:rPr lang="en-US" sz="2400" dirty="0" err="1">
                <a:solidFill>
                  <a:schemeClr val="tx2"/>
                </a:solidFill>
                <a:latin typeface="+mj-lt"/>
              </a:rPr>
              <a:t>systemen</a:t>
            </a:r>
            <a:r>
              <a:rPr lang="en-US" sz="2400" dirty="0">
                <a:solidFill>
                  <a:schemeClr val="tx2"/>
                </a:solidFill>
                <a:latin typeface="+mj-lt"/>
              </a:rPr>
              <a:t> </a:t>
            </a:r>
            <a:r>
              <a:rPr lang="en-US" sz="2400" dirty="0" err="1">
                <a:solidFill>
                  <a:schemeClr val="tx2"/>
                </a:solidFill>
                <a:latin typeface="+mj-lt"/>
              </a:rPr>
              <a:t>o.a.</a:t>
            </a:r>
            <a:r>
              <a:rPr lang="en-US" sz="2400" dirty="0">
                <a:solidFill>
                  <a:schemeClr val="tx2"/>
                </a:solidFill>
                <a:latin typeface="+mj-lt"/>
              </a:rPr>
              <a:t> </a:t>
            </a:r>
            <a:r>
              <a:rPr lang="en-US" sz="2400" dirty="0" err="1">
                <a:solidFill>
                  <a:schemeClr val="tx2"/>
                </a:solidFill>
                <a:latin typeface="+mj-lt"/>
              </a:rPr>
              <a:t>voor</a:t>
            </a:r>
            <a:r>
              <a:rPr lang="en-US" sz="2400" dirty="0">
                <a:solidFill>
                  <a:schemeClr val="tx2"/>
                </a:solidFill>
                <a:latin typeface="+mj-lt"/>
              </a:rPr>
              <a:t>: </a:t>
            </a:r>
            <a:br>
              <a:rPr lang="en-US" sz="2400" dirty="0">
                <a:solidFill>
                  <a:schemeClr val="tx2"/>
                </a:solidFill>
                <a:latin typeface="+mj-lt"/>
              </a:rPr>
            </a:br>
            <a:endParaRPr lang="en-US" sz="2400" dirty="0">
              <a:solidFill>
                <a:schemeClr val="tx2"/>
              </a:solidFill>
              <a:latin typeface="+mj-lt"/>
            </a:endParaRPr>
          </a:p>
          <a:p>
            <a:pPr marL="342900" indent="-342900">
              <a:buFont typeface="Arial" panose="020B0604020202020204" pitchFamily="34" charset="0"/>
              <a:buChar char="•"/>
            </a:pPr>
            <a:r>
              <a:rPr lang="en-US" sz="3200" b="1" dirty="0">
                <a:solidFill>
                  <a:schemeClr val="tx2"/>
                </a:solidFill>
                <a:latin typeface="+mj-lt"/>
              </a:rPr>
              <a:t>Drinkwater</a:t>
            </a:r>
            <a:r>
              <a:rPr lang="en-US" sz="3200" dirty="0">
                <a:solidFill>
                  <a:schemeClr val="tx2"/>
                </a:solidFill>
                <a:latin typeface="+mj-lt"/>
              </a:rPr>
              <a:t>	</a:t>
            </a:r>
          </a:p>
          <a:p>
            <a:endParaRPr lang="en-US" sz="3200" dirty="0">
              <a:solidFill>
                <a:schemeClr val="tx2"/>
              </a:solidFill>
              <a:latin typeface="+mj-lt"/>
            </a:endParaRPr>
          </a:p>
          <a:p>
            <a:pPr marL="342900" indent="-342900">
              <a:buFont typeface="Arial" panose="020B0604020202020204" pitchFamily="34" charset="0"/>
              <a:buChar char="•"/>
            </a:pPr>
            <a:r>
              <a:rPr lang="en-US" sz="3200" dirty="0">
                <a:solidFill>
                  <a:schemeClr val="tx2"/>
                </a:solidFill>
                <a:latin typeface="+mj-lt"/>
              </a:rPr>
              <a:t>Gas	</a:t>
            </a:r>
          </a:p>
          <a:p>
            <a:pPr marL="342900" indent="-342900">
              <a:buFont typeface="Arial" panose="020B0604020202020204" pitchFamily="34" charset="0"/>
              <a:buChar char="•"/>
            </a:pPr>
            <a:endParaRPr lang="en-US" sz="3200" dirty="0">
              <a:solidFill>
                <a:schemeClr val="tx2"/>
              </a:solidFill>
              <a:latin typeface="+mj-lt"/>
            </a:endParaRPr>
          </a:p>
          <a:p>
            <a:pPr marL="342900" indent="-342900">
              <a:buFont typeface="Arial" panose="020B0604020202020204" pitchFamily="34" charset="0"/>
              <a:buChar char="•"/>
            </a:pPr>
            <a:r>
              <a:rPr lang="en-US" sz="3200" dirty="0" err="1">
                <a:solidFill>
                  <a:schemeClr val="tx2"/>
                </a:solidFill>
                <a:latin typeface="+mj-lt"/>
              </a:rPr>
              <a:t>Elektro</a:t>
            </a:r>
            <a:r>
              <a:rPr lang="en-US" sz="3200" dirty="0">
                <a:solidFill>
                  <a:schemeClr val="tx2"/>
                </a:solidFill>
                <a:latin typeface="+mj-lt"/>
              </a:rPr>
              <a:t>	</a:t>
            </a:r>
          </a:p>
          <a:p>
            <a:pPr marL="342900" indent="-342900">
              <a:buFont typeface="Arial" panose="020B0604020202020204" pitchFamily="34" charset="0"/>
              <a:buChar char="•"/>
            </a:pPr>
            <a:endParaRPr lang="en-US" sz="3200" dirty="0">
              <a:solidFill>
                <a:schemeClr val="tx2"/>
              </a:solidFill>
              <a:latin typeface="+mj-lt"/>
            </a:endParaRPr>
          </a:p>
          <a:p>
            <a:pPr marL="342900" indent="-342900">
              <a:buFont typeface="Arial" panose="020B0604020202020204" pitchFamily="34" charset="0"/>
              <a:buChar char="•"/>
            </a:pPr>
            <a:r>
              <a:rPr lang="en-US" sz="3200" dirty="0">
                <a:solidFill>
                  <a:schemeClr val="tx2"/>
                </a:solidFill>
                <a:latin typeface="+mj-lt"/>
              </a:rPr>
              <a:t>Binnen- </a:t>
            </a:r>
            <a:r>
              <a:rPr lang="en-US" sz="3200" dirty="0" err="1">
                <a:solidFill>
                  <a:schemeClr val="tx2"/>
                </a:solidFill>
                <a:latin typeface="+mj-lt"/>
              </a:rPr>
              <a:t>en</a:t>
            </a:r>
            <a:r>
              <a:rPr lang="en-US" sz="3200" dirty="0">
                <a:solidFill>
                  <a:schemeClr val="tx2"/>
                </a:solidFill>
                <a:latin typeface="+mj-lt"/>
              </a:rPr>
              <a:t> </a:t>
            </a:r>
            <a:r>
              <a:rPr lang="en-US" sz="3200" dirty="0" err="1">
                <a:solidFill>
                  <a:schemeClr val="tx2"/>
                </a:solidFill>
                <a:latin typeface="+mj-lt"/>
              </a:rPr>
              <a:t>buitenriolering</a:t>
            </a:r>
            <a:r>
              <a:rPr lang="en-US" sz="3200" dirty="0">
                <a:solidFill>
                  <a:schemeClr val="tx2"/>
                </a:solidFill>
                <a:latin typeface="+mj-lt"/>
              </a:rPr>
              <a:t>	</a:t>
            </a:r>
          </a:p>
          <a:p>
            <a:pPr marL="342900" indent="-342900">
              <a:buFont typeface="Arial" panose="020B0604020202020204" pitchFamily="34" charset="0"/>
              <a:buChar char="•"/>
            </a:pPr>
            <a:endParaRPr lang="en-US" sz="3200" dirty="0">
              <a:solidFill>
                <a:schemeClr val="tx2"/>
              </a:solidFill>
              <a:latin typeface="+mj-lt"/>
            </a:endParaRPr>
          </a:p>
          <a:p>
            <a:pPr marL="342900" indent="-342900">
              <a:buFont typeface="Arial" panose="020B0604020202020204" pitchFamily="34" charset="0"/>
              <a:buChar char="•"/>
            </a:pPr>
            <a:r>
              <a:rPr lang="en-US" sz="3200" b="1" dirty="0" err="1">
                <a:solidFill>
                  <a:schemeClr val="tx2"/>
                </a:solidFill>
                <a:latin typeface="+mj-lt"/>
              </a:rPr>
              <a:t>Agricultuur</a:t>
            </a:r>
            <a:endParaRPr lang="en-US" sz="3200" b="1" dirty="0">
              <a:solidFill>
                <a:schemeClr val="tx2"/>
              </a:solidFill>
              <a:latin typeface="+mj-lt"/>
            </a:endParaRPr>
          </a:p>
          <a:p>
            <a:pPr marL="285750" indent="-285750">
              <a:buFont typeface="Arial" panose="020B0604020202020204" pitchFamily="34" charset="0"/>
              <a:buChar char="•"/>
            </a:pPr>
            <a:endParaRPr lang="en-US" sz="2400" dirty="0">
              <a:solidFill>
                <a:schemeClr val="tx2"/>
              </a:solidFill>
              <a:latin typeface="+mj-lt"/>
            </a:endParaRPr>
          </a:p>
        </p:txBody>
      </p:sp>
      <p:sp>
        <p:nvSpPr>
          <p:cNvPr id="3" name="Rectangle 7">
            <a:extLst>
              <a:ext uri="{FF2B5EF4-FFF2-40B4-BE49-F238E27FC236}">
                <a16:creationId xmlns:a16="http://schemas.microsoft.com/office/drawing/2014/main" id="{E376ADA0-A419-422B-9511-0CEFC82C2E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800" b="0" i="0" u="none" strike="noStrike" cap="none" normalizeH="0" baseline="0">
                <a:ln>
                  <a:noFill/>
                </a:ln>
                <a:solidFill>
                  <a:schemeClr val="tx1"/>
                </a:solidFill>
                <a:effectLst/>
                <a:latin typeface="Arial" panose="020B0604020202020204" pitchFamily="34"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29" name="Picture 5" descr="Potable Water">
            <a:extLst>
              <a:ext uri="{FF2B5EF4-FFF2-40B4-BE49-F238E27FC236}">
                <a16:creationId xmlns:a16="http://schemas.microsoft.com/office/drawing/2014/main" id="{992384BB-B4B6-430E-AA93-7DE19887CB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672" y="1154110"/>
            <a:ext cx="2001013" cy="1250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s">
            <a:extLst>
              <a:ext uri="{FF2B5EF4-FFF2-40B4-BE49-F238E27FC236}">
                <a16:creationId xmlns:a16="http://schemas.microsoft.com/office/drawing/2014/main" id="{F3626B89-1D3C-4653-9978-49BE44554D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2693" y="2192840"/>
            <a:ext cx="2001014" cy="1250634"/>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Electro">
            <a:extLst>
              <a:ext uri="{FF2B5EF4-FFF2-40B4-BE49-F238E27FC236}">
                <a16:creationId xmlns:a16="http://schemas.microsoft.com/office/drawing/2014/main" id="{941FDEE8-0F2F-443F-9FDA-EBB1E17482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682" y="3291029"/>
            <a:ext cx="2001014" cy="125063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ewage">
            <a:extLst>
              <a:ext uri="{FF2B5EF4-FFF2-40B4-BE49-F238E27FC236}">
                <a16:creationId xmlns:a16="http://schemas.microsoft.com/office/drawing/2014/main" id="{FB8A4268-1AF6-47A7-991D-63D4E0DFDC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2682" y="4389217"/>
            <a:ext cx="2001003" cy="12506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rainage">
            <a:extLst>
              <a:ext uri="{FF2B5EF4-FFF2-40B4-BE49-F238E27FC236}">
                <a16:creationId xmlns:a16="http://schemas.microsoft.com/office/drawing/2014/main" id="{D5EBA3C8-817E-4AD2-AC29-2807C5FF9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2682" y="5445108"/>
            <a:ext cx="2001003" cy="1250627"/>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tekst, illustratie&#10;&#10;Automatisch gegenereerde beschrijving">
            <a:extLst>
              <a:ext uri="{FF2B5EF4-FFF2-40B4-BE49-F238E27FC236}">
                <a16:creationId xmlns:a16="http://schemas.microsoft.com/office/drawing/2014/main" id="{5409F18E-577A-4707-B9C4-C01A6D547673}"/>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9439" y="360479"/>
            <a:ext cx="3841428" cy="679933"/>
          </a:xfrm>
          <a:prstGeom prst="rect">
            <a:avLst/>
          </a:prstGeom>
        </p:spPr>
      </p:pic>
    </p:spTree>
    <p:extLst>
      <p:ext uri="{BB962C8B-B14F-4D97-AF65-F5344CB8AC3E}">
        <p14:creationId xmlns:p14="http://schemas.microsoft.com/office/powerpoint/2010/main" val="32105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1FAB3-236F-EA41-A5E4-D599539F338C}"/>
              </a:ext>
            </a:extLst>
          </p:cNvPr>
          <p:cNvPicPr>
            <a:picLocks noChangeAspect="1"/>
          </p:cNvPicPr>
          <p:nvPr/>
        </p:nvPicPr>
        <p:blipFill>
          <a:blip r:embed="rId2"/>
          <a:srcRect t="6649" b="6649"/>
          <a:stretch/>
        </p:blipFill>
        <p:spPr>
          <a:xfrm>
            <a:off x="0" y="0"/>
            <a:ext cx="12192000" cy="6858000"/>
          </a:xfrm>
          <a:prstGeom prst="rect">
            <a:avLst/>
          </a:prstGeom>
        </p:spPr>
      </p:pic>
      <p:sp>
        <p:nvSpPr>
          <p:cNvPr id="6" name="TextBox 5">
            <a:extLst>
              <a:ext uri="{FF2B5EF4-FFF2-40B4-BE49-F238E27FC236}">
                <a16:creationId xmlns:a16="http://schemas.microsoft.com/office/drawing/2014/main" id="{993CF0D5-3CBA-BB49-A97D-181C21BCA108}"/>
              </a:ext>
            </a:extLst>
          </p:cNvPr>
          <p:cNvSpPr txBox="1"/>
          <p:nvPr/>
        </p:nvSpPr>
        <p:spPr>
          <a:xfrm>
            <a:off x="7077737" y="3733800"/>
            <a:ext cx="5104836" cy="2862322"/>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GB" sz="3600" b="1" dirty="0">
                <a:solidFill>
                  <a:schemeClr val="bg1"/>
                </a:solidFill>
                <a:latin typeface="Open Sans" panose="020B0606030504020204" pitchFamily="34" charset="0"/>
              </a:rPr>
              <a:t>PIPELIFE VERBINDT MENSEN </a:t>
            </a:r>
          </a:p>
          <a:p>
            <a:pPr algn="r"/>
            <a:r>
              <a:rPr lang="en-GB" sz="3600" b="1" dirty="0">
                <a:solidFill>
                  <a:schemeClr val="bg1"/>
                </a:solidFill>
                <a:latin typeface="Open Sans" panose="020B0606030504020204" pitchFamily="34" charset="0"/>
              </a:rPr>
              <a:t>MET WATER EN ENERGIE EN </a:t>
            </a:r>
            <a:br>
              <a:rPr lang="en-GB" sz="3600" b="1" dirty="0">
                <a:solidFill>
                  <a:schemeClr val="bg1"/>
                </a:solidFill>
                <a:latin typeface="Open Sans" panose="020B0606030504020204" pitchFamily="34" charset="0"/>
              </a:rPr>
            </a:br>
            <a:r>
              <a:rPr lang="en-GB" sz="3600" b="1" dirty="0">
                <a:solidFill>
                  <a:schemeClr val="bg1"/>
                </a:solidFill>
                <a:latin typeface="Open Sans" panose="020B0606030504020204" pitchFamily="34" charset="0"/>
              </a:rPr>
              <a:t>DATA. </a:t>
            </a:r>
            <a:endParaRPr lang="en-GB" sz="3600" dirty="0">
              <a:solidFill>
                <a:schemeClr val="bg1"/>
              </a:solidFill>
              <a:latin typeface="Open Sans" panose="020B0606030504020204" pitchFamily="34" charset="0"/>
            </a:endParaRPr>
          </a:p>
        </p:txBody>
      </p:sp>
    </p:spTree>
    <p:extLst>
      <p:ext uri="{BB962C8B-B14F-4D97-AF65-F5344CB8AC3E}">
        <p14:creationId xmlns:p14="http://schemas.microsoft.com/office/powerpoint/2010/main" val="2939415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7BE56-DDFD-47F6-BA60-443DF2F62D50}"/>
              </a:ext>
            </a:extLst>
          </p:cNvPr>
          <p:cNvSpPr>
            <a:spLocks noGrp="1"/>
          </p:cNvSpPr>
          <p:nvPr>
            <p:ph type="title"/>
          </p:nvPr>
        </p:nvSpPr>
        <p:spPr>
          <a:xfrm>
            <a:off x="801098" y="1396289"/>
            <a:ext cx="5277333" cy="1325563"/>
          </a:xfrm>
        </p:spPr>
        <p:txBody>
          <a:bodyPr vert="horz" lIns="91440" tIns="45720" rIns="91440" bIns="45720" rtlCol="0" anchor="ctr">
            <a:normAutofit/>
          </a:bodyPr>
          <a:lstStyle/>
          <a:p>
            <a:pPr algn="l" defTabSz="914400">
              <a:lnSpc>
                <a:spcPct val="90000"/>
              </a:lnSpc>
              <a:spcBef>
                <a:spcPct val="0"/>
              </a:spcBef>
            </a:pPr>
            <a:r>
              <a:rPr lang="en-US" sz="5400" dirty="0" err="1">
                <a:solidFill>
                  <a:schemeClr val="tx1"/>
                </a:solidFill>
              </a:rPr>
              <a:t>Onderzoek</a:t>
            </a:r>
            <a:endParaRPr lang="en-US" sz="5400" dirty="0">
              <a:solidFill>
                <a:schemeClr val="tx1"/>
              </a:solidFill>
            </a:endParaRPr>
          </a:p>
        </p:txBody>
      </p:sp>
      <p:sp>
        <p:nvSpPr>
          <p:cNvPr id="3" name="Rechthoek 2">
            <a:extLst>
              <a:ext uri="{FF2B5EF4-FFF2-40B4-BE49-F238E27FC236}">
                <a16:creationId xmlns:a16="http://schemas.microsoft.com/office/drawing/2014/main" id="{66CA8A36-8AB0-46B2-A0A7-E17BB3811F34}"/>
              </a:ext>
            </a:extLst>
          </p:cNvPr>
          <p:cNvSpPr/>
          <p:nvPr/>
        </p:nvSpPr>
        <p:spPr>
          <a:xfrm>
            <a:off x="805543" y="2871982"/>
            <a:ext cx="4558309" cy="3181684"/>
          </a:xfrm>
          <a:prstGeom prst="rect">
            <a:avLst/>
          </a:prstGeom>
        </p:spPr>
        <p:txBody>
          <a:bodyPr vert="horz" lIns="91440" tIns="45720" rIns="91440" bIns="45720" rtlCol="0" anchor="t">
            <a:normAutofit/>
          </a:bodyPr>
          <a:lstStyle/>
          <a:p>
            <a:pPr defTabSz="914400">
              <a:lnSpc>
                <a:spcPct val="90000"/>
              </a:lnSpc>
              <a:spcAft>
                <a:spcPts val="600"/>
              </a:spcAft>
            </a:pPr>
            <a:endParaRPr lang="en-US" dirty="0">
              <a:latin typeface="Arial" panose="020B0604020202020204" pitchFamily="34" charset="0"/>
              <a:cs typeface="Arial" panose="020B0604020202020204" pitchFamily="34" charset="0"/>
            </a:endParaRPr>
          </a:p>
        </p:txBody>
      </p:sp>
      <p:sp>
        <p:nvSpPr>
          <p:cNvPr id="3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Gas">
            <a:extLst>
              <a:ext uri="{FF2B5EF4-FFF2-40B4-BE49-F238E27FC236}">
                <a16:creationId xmlns:a16="http://schemas.microsoft.com/office/drawing/2014/main" id="{608D4FC2-F319-4974-82C5-9C43D63BA6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527543"/>
            <a:ext cx="3028386" cy="189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otable Water">
            <a:extLst>
              <a:ext uri="{FF2B5EF4-FFF2-40B4-BE49-F238E27FC236}">
                <a16:creationId xmlns:a16="http://schemas.microsoft.com/office/drawing/2014/main" id="{569AD722-0645-4265-A723-C6C296292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69366" y="3712295"/>
            <a:ext cx="1741359" cy="1088349"/>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wage">
            <a:extLst>
              <a:ext uri="{FF2B5EF4-FFF2-40B4-BE49-F238E27FC236}">
                <a16:creationId xmlns:a16="http://schemas.microsoft.com/office/drawing/2014/main" id="{9E1DFB5A-7EBD-4BDE-8CFC-28E8E74537C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82150" y="5017966"/>
            <a:ext cx="2407535"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0624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2734833" y="0"/>
            <a:ext cx="9250800" cy="1706000"/>
          </a:xfrm>
          <a:prstGeom prst="rect">
            <a:avLst/>
          </a:prstGeom>
          <a:noFill/>
          <a:ln>
            <a:noFill/>
          </a:ln>
        </p:spPr>
        <p:txBody>
          <a:bodyPr spcFirstLastPara="1" wrap="square" lIns="121900" tIns="121900" rIns="121900" bIns="121900" anchor="ctr" anchorCtr="0">
            <a:noAutofit/>
          </a:bodyPr>
          <a:lstStyle/>
          <a:p>
            <a:pPr>
              <a:spcBef>
                <a:spcPts val="0"/>
              </a:spcBef>
            </a:pPr>
            <a:r>
              <a:rPr lang="nl" sz="5400" b="1" dirty="0">
                <a:solidFill>
                  <a:schemeClr val="tx2"/>
                </a:solidFill>
                <a:ea typeface="Poppins"/>
                <a:cs typeface="Poppins"/>
                <a:sym typeface="Poppins"/>
              </a:rPr>
              <a:t>Mega Trends.</a:t>
            </a:r>
            <a:endParaRPr sz="5400" b="1" dirty="0">
              <a:solidFill>
                <a:schemeClr val="tx2"/>
              </a:solidFill>
              <a:ea typeface="Poppins"/>
              <a:cs typeface="Poppins"/>
              <a:sym typeface="Poppins"/>
            </a:endParaRPr>
          </a:p>
        </p:txBody>
      </p:sp>
      <p:sp>
        <p:nvSpPr>
          <p:cNvPr id="165" name="Google Shape;165;p29"/>
          <p:cNvSpPr txBox="1"/>
          <p:nvPr/>
        </p:nvSpPr>
        <p:spPr>
          <a:xfrm>
            <a:off x="2734830" y="1455901"/>
            <a:ext cx="7463200" cy="4381200"/>
          </a:xfrm>
          <a:prstGeom prst="rect">
            <a:avLst/>
          </a:prstGeom>
          <a:noFill/>
          <a:ln>
            <a:noFill/>
          </a:ln>
        </p:spPr>
        <p:txBody>
          <a:bodyPr spcFirstLastPara="1" wrap="square" lIns="121900" tIns="121900" rIns="121900" bIns="121900" anchor="t" anchorCtr="0">
            <a:noAutofit/>
          </a:bodyPr>
          <a:lstStyle/>
          <a:p>
            <a:pPr marL="93131">
              <a:lnSpc>
                <a:spcPct val="115000"/>
              </a:lnSpc>
              <a:buClr>
                <a:schemeClr val="dk2"/>
              </a:buClr>
              <a:buSzPts val="2500"/>
            </a:pPr>
            <a:r>
              <a:rPr lang="nl" sz="2800" dirty="0">
                <a:solidFill>
                  <a:schemeClr val="tx2"/>
                </a:solidFill>
                <a:latin typeface="+mj-lt"/>
                <a:ea typeface="Poppins"/>
                <a:cs typeface="Poppins"/>
                <a:sym typeface="Poppins"/>
              </a:rPr>
              <a:t>Mens &amp; Maatschappij</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Waterverbruik, water misbruik, bewustzijn en educatie. </a:t>
            </a:r>
            <a:endParaRPr sz="1200" dirty="0">
              <a:solidFill>
                <a:schemeClr val="tx2"/>
              </a:solidFill>
              <a:latin typeface="+mj-lt"/>
              <a:ea typeface="Poppins"/>
              <a:cs typeface="Poppins"/>
              <a:sym typeface="Poppins"/>
            </a:endParaRPr>
          </a:p>
          <a:p>
            <a:pPr marL="93131">
              <a:lnSpc>
                <a:spcPct val="115000"/>
              </a:lnSpc>
              <a:buClr>
                <a:schemeClr val="dk2"/>
              </a:buClr>
              <a:buSzPts val="2500"/>
            </a:pPr>
            <a:r>
              <a:rPr lang="nl" sz="2800" dirty="0">
                <a:solidFill>
                  <a:schemeClr val="tx2"/>
                </a:solidFill>
                <a:latin typeface="+mj-lt"/>
                <a:ea typeface="Poppins"/>
                <a:cs typeface="Poppins"/>
                <a:sym typeface="Poppins"/>
              </a:rPr>
              <a:t>Gezondheid &amp; Zorg </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Corona, vervuiling, klimaatschade.</a:t>
            </a:r>
            <a:endParaRPr sz="1200" dirty="0">
              <a:solidFill>
                <a:schemeClr val="tx2"/>
              </a:solidFill>
              <a:latin typeface="+mj-lt"/>
              <a:ea typeface="Poppins"/>
              <a:cs typeface="Poppins"/>
              <a:sym typeface="Poppins"/>
            </a:endParaRPr>
          </a:p>
          <a:p>
            <a:pPr marL="93131">
              <a:lnSpc>
                <a:spcPct val="115000"/>
              </a:lnSpc>
              <a:buClr>
                <a:schemeClr val="dk2"/>
              </a:buClr>
              <a:buSzPts val="2500"/>
            </a:pPr>
            <a:r>
              <a:rPr lang="nl" sz="2800" dirty="0">
                <a:solidFill>
                  <a:schemeClr val="tx2"/>
                </a:solidFill>
                <a:latin typeface="+mj-lt"/>
                <a:ea typeface="Poppins"/>
                <a:cs typeface="Poppins"/>
                <a:sym typeface="Poppins"/>
              </a:rPr>
              <a:t>Milieu &amp; Bronnen</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Klimaatverandering, duurzaamheid, circulariteit. </a:t>
            </a:r>
            <a:endParaRPr sz="1200" dirty="0">
              <a:solidFill>
                <a:schemeClr val="tx2"/>
              </a:solidFill>
              <a:latin typeface="+mj-lt"/>
              <a:ea typeface="Poppins"/>
              <a:cs typeface="Poppins"/>
              <a:sym typeface="Poppins"/>
            </a:endParaRPr>
          </a:p>
          <a:p>
            <a:pPr marL="93131">
              <a:lnSpc>
                <a:spcPct val="115000"/>
              </a:lnSpc>
              <a:buClr>
                <a:schemeClr val="dk2"/>
              </a:buClr>
              <a:buSzPts val="2500"/>
            </a:pPr>
            <a:r>
              <a:rPr lang="nl" sz="2800" dirty="0">
                <a:solidFill>
                  <a:schemeClr val="tx2"/>
                </a:solidFill>
                <a:latin typeface="+mj-lt"/>
                <a:ea typeface="Poppins"/>
                <a:cs typeface="Poppins"/>
                <a:sym typeface="Poppins"/>
              </a:rPr>
              <a:t>Economie &amp; Business</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Druk op waterprijs, nieuwe businessmodellen, privatisering sector. </a:t>
            </a:r>
            <a:endParaRPr sz="1200" dirty="0">
              <a:solidFill>
                <a:schemeClr val="tx2"/>
              </a:solidFill>
              <a:latin typeface="+mj-lt"/>
              <a:ea typeface="Poppins"/>
              <a:cs typeface="Poppins"/>
              <a:sym typeface="Poppins"/>
            </a:endParaRPr>
          </a:p>
          <a:p>
            <a:pPr marL="93131">
              <a:lnSpc>
                <a:spcPct val="115000"/>
              </a:lnSpc>
              <a:buClr>
                <a:schemeClr val="dk2"/>
              </a:buClr>
              <a:buSzPts val="2500"/>
            </a:pPr>
            <a:r>
              <a:rPr lang="nl" sz="2800" dirty="0">
                <a:solidFill>
                  <a:schemeClr val="tx2"/>
                </a:solidFill>
                <a:latin typeface="+mj-lt"/>
                <a:ea typeface="Poppins"/>
                <a:cs typeface="Poppins"/>
                <a:sym typeface="Poppins"/>
              </a:rPr>
              <a:t>Technologie &amp; Innovatie</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Slimme technologie, automatisering en digitalisering.</a:t>
            </a:r>
            <a:endParaRPr sz="1200" dirty="0">
              <a:solidFill>
                <a:schemeClr val="tx2"/>
              </a:solidFill>
              <a:latin typeface="+mj-lt"/>
              <a:ea typeface="Poppins"/>
              <a:cs typeface="Poppins"/>
              <a:sym typeface="Poppins"/>
            </a:endParaRPr>
          </a:p>
          <a:p>
            <a:pPr marL="93131">
              <a:lnSpc>
                <a:spcPct val="115000"/>
              </a:lnSpc>
              <a:buClr>
                <a:schemeClr val="dk2"/>
              </a:buClr>
              <a:buSzPts val="2500"/>
            </a:pPr>
            <a:r>
              <a:rPr lang="nl" sz="2800" dirty="0">
                <a:solidFill>
                  <a:schemeClr val="tx2"/>
                </a:solidFill>
                <a:latin typeface="+mj-lt"/>
                <a:ea typeface="Poppins"/>
                <a:cs typeface="Poppins"/>
                <a:sym typeface="Poppins"/>
              </a:rPr>
              <a:t>Politiek &amp; Bestuur </a:t>
            </a:r>
            <a:endParaRPr sz="2800" dirty="0">
              <a:solidFill>
                <a:schemeClr val="tx2"/>
              </a:solidFill>
              <a:latin typeface="+mj-lt"/>
              <a:ea typeface="Poppins"/>
              <a:cs typeface="Poppins"/>
              <a:sym typeface="Poppins"/>
            </a:endParaRPr>
          </a:p>
          <a:p>
            <a:pPr marL="609585">
              <a:lnSpc>
                <a:spcPct val="115000"/>
              </a:lnSpc>
            </a:pPr>
            <a:r>
              <a:rPr lang="nl" sz="1200" dirty="0">
                <a:solidFill>
                  <a:schemeClr val="tx2"/>
                </a:solidFill>
                <a:latin typeface="+mj-lt"/>
                <a:ea typeface="Poppins"/>
                <a:cs typeface="Poppins"/>
                <a:sym typeface="Poppins"/>
              </a:rPr>
              <a:t>Europese regelgeving over materiaalgebruik, waterkwaliteit en beschikbaarheid.</a:t>
            </a:r>
            <a:endParaRPr sz="1200" dirty="0">
              <a:solidFill>
                <a:schemeClr val="tx2"/>
              </a:solidFill>
              <a:latin typeface="+mj-lt"/>
              <a:ea typeface="Poppins"/>
              <a:cs typeface="Poppins"/>
              <a:sym typeface="Poppins"/>
            </a:endParaRPr>
          </a:p>
        </p:txBody>
      </p:sp>
      <p:pic>
        <p:nvPicPr>
          <p:cNvPr id="166" name="Google Shape;166;p29"/>
          <p:cNvPicPr preferRelativeResize="0"/>
          <p:nvPr/>
        </p:nvPicPr>
        <p:blipFill>
          <a:blip r:embed="rId3">
            <a:alphaModFix/>
          </a:blip>
          <a:stretch>
            <a:fillRect/>
          </a:stretch>
        </p:blipFill>
        <p:spPr>
          <a:xfrm>
            <a:off x="0" y="1"/>
            <a:ext cx="2734835" cy="829567"/>
          </a:xfrm>
          <a:prstGeom prst="rect">
            <a:avLst/>
          </a:prstGeom>
          <a:noFill/>
          <a:ln>
            <a:noFill/>
          </a:ln>
        </p:spPr>
      </p:pic>
      <p:sp>
        <p:nvSpPr>
          <p:cNvPr id="167" name="Google Shape;167;p2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nl" sz="1600">
                <a:solidFill>
                  <a:schemeClr val="tx2"/>
                </a:solidFill>
                <a:latin typeface="+mj-lt"/>
              </a:rPr>
              <a:pPr algn="r"/>
              <a:t>9</a:t>
            </a:fld>
            <a:endParaRPr sz="1600" dirty="0">
              <a:solidFill>
                <a:schemeClr val="tx2"/>
              </a:solidFill>
              <a:latin typeface="+mj-lt"/>
            </a:endParaRPr>
          </a:p>
        </p:txBody>
      </p:sp>
      <p:pic>
        <p:nvPicPr>
          <p:cNvPr id="168" name="Google Shape;168;p29"/>
          <p:cNvPicPr preferRelativeResize="0"/>
          <p:nvPr/>
        </p:nvPicPr>
        <p:blipFill rotWithShape="1">
          <a:blip r:embed="rId4">
            <a:alphaModFix/>
          </a:blip>
          <a:srcRect l="10107" t="15850" r="77983" b="68277"/>
          <a:stretch/>
        </p:blipFill>
        <p:spPr>
          <a:xfrm>
            <a:off x="383867" y="1389067"/>
            <a:ext cx="1369435" cy="1024032"/>
          </a:xfrm>
          <a:prstGeom prst="rect">
            <a:avLst/>
          </a:prstGeom>
          <a:noFill/>
          <a:ln>
            <a:noFill/>
          </a:ln>
        </p:spPr>
      </p:pic>
      <p:pic>
        <p:nvPicPr>
          <p:cNvPr id="169" name="Google Shape;169;p29"/>
          <p:cNvPicPr preferRelativeResize="0"/>
          <p:nvPr/>
        </p:nvPicPr>
        <p:blipFill rotWithShape="1">
          <a:blip r:embed="rId4">
            <a:alphaModFix/>
          </a:blip>
          <a:srcRect l="43962" t="16507" r="44128" b="68809"/>
          <a:stretch/>
        </p:blipFill>
        <p:spPr>
          <a:xfrm>
            <a:off x="10299067" y="1427468"/>
            <a:ext cx="1369435" cy="947233"/>
          </a:xfrm>
          <a:prstGeom prst="rect">
            <a:avLst/>
          </a:prstGeom>
          <a:noFill/>
          <a:ln>
            <a:noFill/>
          </a:ln>
        </p:spPr>
      </p:pic>
      <p:pic>
        <p:nvPicPr>
          <p:cNvPr id="170" name="Google Shape;170;p29"/>
          <p:cNvPicPr preferRelativeResize="0"/>
          <p:nvPr/>
        </p:nvPicPr>
        <p:blipFill rotWithShape="1">
          <a:blip r:embed="rId4">
            <a:alphaModFix/>
          </a:blip>
          <a:srcRect l="77816" t="15322" r="9500" b="66639"/>
          <a:stretch/>
        </p:blipFill>
        <p:spPr>
          <a:xfrm>
            <a:off x="294799" y="2918718"/>
            <a:ext cx="1458500" cy="1163700"/>
          </a:xfrm>
          <a:prstGeom prst="rect">
            <a:avLst/>
          </a:prstGeom>
          <a:noFill/>
          <a:ln>
            <a:noFill/>
          </a:ln>
        </p:spPr>
      </p:pic>
      <p:pic>
        <p:nvPicPr>
          <p:cNvPr id="171" name="Google Shape;171;p29"/>
          <p:cNvPicPr preferRelativeResize="0"/>
          <p:nvPr/>
        </p:nvPicPr>
        <p:blipFill rotWithShape="1">
          <a:blip r:embed="rId4">
            <a:alphaModFix/>
          </a:blip>
          <a:srcRect l="10338" t="55701" r="77752" b="23616"/>
          <a:stretch/>
        </p:blipFill>
        <p:spPr>
          <a:xfrm>
            <a:off x="339333" y="4588067"/>
            <a:ext cx="1369435" cy="1334367"/>
          </a:xfrm>
          <a:prstGeom prst="rect">
            <a:avLst/>
          </a:prstGeom>
          <a:noFill/>
          <a:ln>
            <a:noFill/>
          </a:ln>
        </p:spPr>
      </p:pic>
      <p:pic>
        <p:nvPicPr>
          <p:cNvPr id="172" name="Google Shape;172;p29"/>
          <p:cNvPicPr preferRelativeResize="0"/>
          <p:nvPr/>
        </p:nvPicPr>
        <p:blipFill rotWithShape="1">
          <a:blip r:embed="rId4">
            <a:alphaModFix/>
          </a:blip>
          <a:srcRect l="44178" t="56159" r="43912" b="25802"/>
          <a:stretch/>
        </p:blipFill>
        <p:spPr>
          <a:xfrm>
            <a:off x="10299065" y="2942217"/>
            <a:ext cx="1369435" cy="1163700"/>
          </a:xfrm>
          <a:prstGeom prst="rect">
            <a:avLst/>
          </a:prstGeom>
          <a:noFill/>
          <a:ln>
            <a:noFill/>
          </a:ln>
        </p:spPr>
      </p:pic>
      <p:pic>
        <p:nvPicPr>
          <p:cNvPr id="173" name="Google Shape;173;p29"/>
          <p:cNvPicPr preferRelativeResize="0"/>
          <p:nvPr/>
        </p:nvPicPr>
        <p:blipFill rotWithShape="1">
          <a:blip r:embed="rId4">
            <a:alphaModFix/>
          </a:blip>
          <a:srcRect l="78017" t="56378" r="10073" b="25584"/>
          <a:stretch/>
        </p:blipFill>
        <p:spPr>
          <a:xfrm>
            <a:off x="10299067" y="4673401"/>
            <a:ext cx="1369435" cy="1163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7kxfZ.v4NDyubXf.ZGVSA"/>
</p:tagLst>
</file>

<file path=ppt/theme/theme1.xml><?xml version="1.0" encoding="utf-8"?>
<a:theme xmlns:a="http://schemas.openxmlformats.org/drawingml/2006/main" name="Cover and End Slide Master">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PIPELIFE FARBEN">
      <a:dk1>
        <a:srgbClr val="003087"/>
      </a:dk1>
      <a:lt1>
        <a:srgbClr val="FFFFFF"/>
      </a:lt1>
      <a:dk2>
        <a:srgbClr val="003087"/>
      </a:dk2>
      <a:lt2>
        <a:srgbClr val="FFFFFF"/>
      </a:lt2>
      <a:accent1>
        <a:srgbClr val="002F86"/>
      </a:accent1>
      <a:accent2>
        <a:srgbClr val="99ABCF"/>
      </a:accent2>
      <a:accent3>
        <a:srgbClr val="CCD6E7"/>
      </a:accent3>
      <a:accent4>
        <a:srgbClr val="41B6E6"/>
      </a:accent4>
      <a:accent5>
        <a:srgbClr val="B2E1F4"/>
      </a:accent5>
      <a:accent6>
        <a:srgbClr val="D9F0FA"/>
      </a:accent6>
      <a:hlink>
        <a:srgbClr val="41B6E5"/>
      </a:hlink>
      <a:folHlink>
        <a:srgbClr val="B2E1F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wienerberger ppt colours01">
      <a:dk1>
        <a:srgbClr val="000000"/>
      </a:dk1>
      <a:lt1>
        <a:srgbClr val="FFFFFF"/>
      </a:lt1>
      <a:dk2>
        <a:srgbClr val="DB1923"/>
      </a:dk2>
      <a:lt2>
        <a:srgbClr val="ECEDED"/>
      </a:lt2>
      <a:accent1>
        <a:srgbClr val="C2C1CA"/>
      </a:accent1>
      <a:accent2>
        <a:srgbClr val="8A8896"/>
      </a:accent2>
      <a:accent3>
        <a:srgbClr val="585461"/>
      </a:accent3>
      <a:accent4>
        <a:srgbClr val="F7CAA6"/>
      </a:accent4>
      <a:accent5>
        <a:srgbClr val="DD9D8B"/>
      </a:accent5>
      <a:accent6>
        <a:srgbClr val="DB1923"/>
      </a:accent6>
      <a:hlink>
        <a:srgbClr val="DB1923"/>
      </a:hlink>
      <a:folHlink>
        <a:srgbClr val="C2C1CA"/>
      </a:folHlink>
    </a:clrScheme>
    <a:fontScheme name="WB">
      <a:majorFont>
        <a:latin typeface="Open Sans"/>
        <a:ea typeface=""/>
        <a:cs typeface=""/>
      </a:majorFont>
      <a:minorFont>
        <a:latin typeface="Open Sans"/>
        <a:ea typeface=""/>
        <a:cs typeface=""/>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enerbergerPPT-umbau16-9_master02" id="{4BD4A86C-9DB7-3740-BB39-5CCAD99988C1}" vid="{B44B06BF-CC0E-B34C-97EC-244800E80DA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11227</TotalTime>
  <Words>1351</Words>
  <Application>Microsoft Office PowerPoint</Application>
  <PresentationFormat>Breedbeeld</PresentationFormat>
  <Paragraphs>259</Paragraphs>
  <Slides>28</Slides>
  <Notes>17</Notes>
  <HiddenSlides>1</HiddenSlides>
  <MMClips>0</MMClips>
  <ScaleCrop>false</ScaleCrop>
  <HeadingPairs>
    <vt:vector size="8" baseType="variant">
      <vt:variant>
        <vt:lpstr>Gebruikte lettertypen</vt:lpstr>
      </vt:variant>
      <vt:variant>
        <vt:i4>7</vt:i4>
      </vt:variant>
      <vt:variant>
        <vt:lpstr>Thema</vt:lpstr>
      </vt:variant>
      <vt:variant>
        <vt:i4>5</vt:i4>
      </vt:variant>
      <vt:variant>
        <vt:lpstr>Ingesloten OLE-bronprogramma's</vt:lpstr>
      </vt:variant>
      <vt:variant>
        <vt:i4>1</vt:i4>
      </vt:variant>
      <vt:variant>
        <vt:lpstr>Diatitels</vt:lpstr>
      </vt:variant>
      <vt:variant>
        <vt:i4>28</vt:i4>
      </vt:variant>
    </vt:vector>
  </HeadingPairs>
  <TitlesOfParts>
    <vt:vector size="41" baseType="lpstr">
      <vt:lpstr>Arial</vt:lpstr>
      <vt:lpstr>Arial Black</vt:lpstr>
      <vt:lpstr>Arial Narrow</vt:lpstr>
      <vt:lpstr>Calibri</vt:lpstr>
      <vt:lpstr>Calibri Light</vt:lpstr>
      <vt:lpstr>Open Sans</vt:lpstr>
      <vt:lpstr>Poppins</vt:lpstr>
      <vt:lpstr>Cover and End Slide Master</vt:lpstr>
      <vt:lpstr>Contents Slide Master</vt:lpstr>
      <vt:lpstr>Section Break Slide Master</vt:lpstr>
      <vt:lpstr>Office</vt:lpstr>
      <vt:lpstr>Office-Design</vt:lpstr>
      <vt:lpstr>think-cell Slide</vt:lpstr>
      <vt:lpstr>PowerPoint-presentatie</vt:lpstr>
      <vt:lpstr>Inhoud</vt:lpstr>
      <vt:lpstr>PowerPoint-presentatie</vt:lpstr>
      <vt:lpstr>PowerPoint-presentatie</vt:lpstr>
      <vt:lpstr>PowerPoint-presentatie</vt:lpstr>
      <vt:lpstr>PowerPoint-presentatie</vt:lpstr>
      <vt:lpstr>PowerPoint-presentatie</vt:lpstr>
      <vt:lpstr>Onderzoek</vt:lpstr>
      <vt:lpstr>Mega Trends.</vt:lpstr>
      <vt:lpstr>Uitdagingen watersector.</vt:lpstr>
      <vt:lpstr>Uitdagingen producenten.</vt:lpstr>
      <vt:lpstr>PowerPoint-presentatie</vt:lpstr>
      <vt:lpstr>Van Waardeketen, naar  Eco-systeem</vt:lpstr>
      <vt:lpstr>PowerPoint-presentatie</vt:lpstr>
      <vt:lpstr>PowerPoint-presentatie</vt:lpstr>
      <vt:lpstr>PowerPoint-presentatie</vt:lpstr>
      <vt:lpstr>PowerPoint-presentatie</vt:lpstr>
      <vt:lpstr>Voorbeelden</vt:lpstr>
      <vt:lpstr>Thema:  Klimaatadaptieve landbouw  </vt:lpstr>
      <vt:lpstr>PowerPoint-presentatie</vt:lpstr>
      <vt:lpstr>PowerPoint-presentatie</vt:lpstr>
      <vt:lpstr>Thema:  Toekomstbestendige Drinkwatervoorzieningen</vt:lpstr>
      <vt:lpstr>PowerPoint-presentatie</vt:lpstr>
      <vt:lpstr> Smart Probing Oplossing</vt:lpstr>
      <vt:lpstr>Belangrijkste Voorwaarde Eco-Systeem </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Jorien Loots</cp:lastModifiedBy>
  <cp:revision>348</cp:revision>
  <dcterms:created xsi:type="dcterms:W3CDTF">2018-04-24T17:14:44Z</dcterms:created>
  <dcterms:modified xsi:type="dcterms:W3CDTF">2022-03-15T11:21:57Z</dcterms:modified>
</cp:coreProperties>
</file>