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7" r:id="rId2"/>
    <p:sldId id="541" r:id="rId3"/>
    <p:sldId id="561" r:id="rId4"/>
    <p:sldId id="562" r:id="rId5"/>
    <p:sldId id="563" r:id="rId6"/>
    <p:sldId id="564" r:id="rId7"/>
    <p:sldId id="565" r:id="rId8"/>
    <p:sldId id="566" r:id="rId9"/>
    <p:sldId id="543" r:id="rId10"/>
    <p:sldId id="544" r:id="rId11"/>
    <p:sldId id="576" r:id="rId12"/>
    <p:sldId id="577" r:id="rId13"/>
    <p:sldId id="578" r:id="rId14"/>
    <p:sldId id="579" r:id="rId15"/>
    <p:sldId id="546" r:id="rId16"/>
    <p:sldId id="560" r:id="rId17"/>
    <p:sldId id="580" r:id="rId18"/>
    <p:sldId id="581" r:id="rId19"/>
    <p:sldId id="507" r:id="rId20"/>
    <p:sldId id="510" r:id="rId21"/>
    <p:sldId id="553" r:id="rId22"/>
    <p:sldId id="525" r:id="rId23"/>
    <p:sldId id="584" r:id="rId24"/>
    <p:sldId id="585" r:id="rId25"/>
    <p:sldId id="586" r:id="rId26"/>
    <p:sldId id="556" r:id="rId27"/>
    <p:sldId id="555" r:id="rId28"/>
    <p:sldId id="557" r:id="rId29"/>
    <p:sldId id="558" r:id="rId30"/>
    <p:sldId id="504" r:id="rId31"/>
    <p:sldId id="559" r:id="rId32"/>
    <p:sldId id="548" r:id="rId33"/>
    <p:sldId id="549" r:id="rId34"/>
    <p:sldId id="550" r:id="rId35"/>
    <p:sldId id="528" r:id="rId36"/>
    <p:sldId id="568" r:id="rId37"/>
    <p:sldId id="582" r:id="rId38"/>
    <p:sldId id="583" r:id="rId39"/>
    <p:sldId id="567" r:id="rId40"/>
    <p:sldId id="572" r:id="rId41"/>
    <p:sldId id="573" r:id="rId42"/>
    <p:sldId id="574" r:id="rId43"/>
    <p:sldId id="575" r:id="rId44"/>
    <p:sldId id="570" r:id="rId45"/>
    <p:sldId id="276" r:id="rId46"/>
  </p:sldIdLst>
  <p:sldSz cx="12192000" cy="6858000"/>
  <p:notesSz cx="9926638" cy="679767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32" userDrawn="1">
          <p15:clr>
            <a:srgbClr val="A4A3A4"/>
          </p15:clr>
        </p15:guide>
        <p15:guide id="3" orient="horz" pos="4082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orient="horz" pos="866">
          <p15:clr>
            <a:srgbClr val="A4A3A4"/>
          </p15:clr>
        </p15:guide>
        <p15:guide id="6" orient="horz" pos="1043">
          <p15:clr>
            <a:srgbClr val="A4A3A4"/>
          </p15:clr>
        </p15:guide>
        <p15:guide id="7" orient="horz" pos="424">
          <p15:clr>
            <a:srgbClr val="A4A3A4"/>
          </p15:clr>
        </p15:guide>
        <p15:guide id="8" orient="horz" pos="550" userDrawn="1">
          <p15:clr>
            <a:srgbClr val="A4A3A4"/>
          </p15:clr>
        </p15:guide>
        <p15:guide id="9" orient="horz" pos="3707">
          <p15:clr>
            <a:srgbClr val="A4A3A4"/>
          </p15:clr>
        </p15:guide>
        <p15:guide id="10" orient="horz" pos="2401">
          <p15:clr>
            <a:srgbClr val="A4A3A4"/>
          </p15:clr>
        </p15:guide>
        <p15:guide id="11" orient="horz" pos="2324">
          <p15:clr>
            <a:srgbClr val="A4A3A4"/>
          </p15:clr>
        </p15:guide>
        <p15:guide id="12" pos="3840">
          <p15:clr>
            <a:srgbClr val="A4A3A4"/>
          </p15:clr>
        </p15:guide>
        <p15:guide id="13" pos="302" userDrawn="1">
          <p15:clr>
            <a:srgbClr val="A4A3A4"/>
          </p15:clr>
        </p15:guide>
        <p15:guide id="14" pos="7365">
          <p15:clr>
            <a:srgbClr val="A4A3A4"/>
          </p15:clr>
        </p15:guide>
        <p15:guide id="15" pos="440">
          <p15:clr>
            <a:srgbClr val="A4A3A4"/>
          </p15:clr>
        </p15:guide>
        <p15:guide id="16" pos="7240">
          <p15:clr>
            <a:srgbClr val="A4A3A4"/>
          </p15:clr>
        </p15:guide>
        <p15:guide id="17" pos="756" userDrawn="1">
          <p15:clr>
            <a:srgbClr val="A4A3A4"/>
          </p15:clr>
        </p15:guide>
        <p15:guide id="18" pos="4459">
          <p15:clr>
            <a:srgbClr val="A4A3A4"/>
          </p15:clr>
        </p15:guide>
        <p15:guide id="19" pos="6698" userDrawn="1">
          <p15:clr>
            <a:srgbClr val="A4A3A4"/>
          </p15:clr>
        </p15:guide>
        <p15:guide id="20" orient="horz" pos="9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861A"/>
    <a:srgbClr val="A6B727"/>
    <a:srgbClr val="DCE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3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20" y="282"/>
      </p:cViewPr>
      <p:guideLst>
        <p:guide orient="horz" pos="2160"/>
        <p:guide orient="horz" pos="232"/>
        <p:guide orient="horz" pos="4082"/>
        <p:guide orient="horz" pos="3974"/>
        <p:guide orient="horz" pos="866"/>
        <p:guide orient="horz" pos="1043"/>
        <p:guide orient="horz" pos="424"/>
        <p:guide orient="horz" pos="550"/>
        <p:guide orient="horz" pos="3707"/>
        <p:guide orient="horz" pos="2401"/>
        <p:guide orient="horz" pos="2324"/>
        <p:guide pos="3840"/>
        <p:guide pos="302"/>
        <p:guide pos="7365"/>
        <p:guide pos="440"/>
        <p:guide pos="7240"/>
        <p:guide pos="756"/>
        <p:guide pos="4459"/>
        <p:guide pos="6698"/>
        <p:guide orient="horz" pos="9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9030E1-5267-4406-8C3C-065B7F6BFA9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AB976EC-7A2B-444D-B63E-F63FAEA71F23}">
      <dgm:prSet phldrT="[Tekst]" custT="1"/>
      <dgm:spPr/>
      <dgm:t>
        <a:bodyPr/>
        <a:lstStyle/>
        <a:p>
          <a:r>
            <a:rPr lang="nl-NL" sz="2400" b="1" dirty="0"/>
            <a:t>Producten en materialen</a:t>
          </a:r>
        </a:p>
      </dgm:t>
    </dgm:pt>
    <dgm:pt modelId="{51734B35-0BC4-494E-9EFF-B4FD0FBE096F}" type="parTrans" cxnId="{E4C452FB-916D-4778-A878-1BC70F95BBFC}">
      <dgm:prSet/>
      <dgm:spPr/>
      <dgm:t>
        <a:bodyPr/>
        <a:lstStyle/>
        <a:p>
          <a:endParaRPr lang="nl-NL" sz="1400"/>
        </a:p>
      </dgm:t>
    </dgm:pt>
    <dgm:pt modelId="{D0FAA40B-7F31-431D-83F9-637B59865A2F}" type="sibTrans" cxnId="{E4C452FB-916D-4778-A878-1BC70F95BBFC}">
      <dgm:prSet/>
      <dgm:spPr/>
      <dgm:t>
        <a:bodyPr/>
        <a:lstStyle/>
        <a:p>
          <a:endParaRPr lang="nl-NL" sz="1400"/>
        </a:p>
      </dgm:t>
    </dgm:pt>
    <dgm:pt modelId="{1EA5F35A-F5C2-402B-AADB-02FD50024EAB}">
      <dgm:prSet phldrT="[Tekst]" custT="1"/>
      <dgm:spPr/>
      <dgm:t>
        <a:bodyPr/>
        <a:lstStyle/>
        <a:p>
          <a:pPr>
            <a:buNone/>
          </a:pPr>
          <a:r>
            <a:rPr lang="nl-NL" sz="1600" b="1" dirty="0"/>
            <a:t>Productpaspoort</a:t>
          </a:r>
        </a:p>
      </dgm:t>
    </dgm:pt>
    <dgm:pt modelId="{EDDF4D0E-5F59-452C-88AD-5982685A4BF6}" type="parTrans" cxnId="{3F99B75D-46C3-4245-9590-047CE529D896}">
      <dgm:prSet/>
      <dgm:spPr/>
      <dgm:t>
        <a:bodyPr/>
        <a:lstStyle/>
        <a:p>
          <a:endParaRPr lang="nl-NL" sz="1400"/>
        </a:p>
      </dgm:t>
    </dgm:pt>
    <dgm:pt modelId="{6AD314EF-A869-4716-8DBA-99A4EE0A7E12}" type="sibTrans" cxnId="{3F99B75D-46C3-4245-9590-047CE529D896}">
      <dgm:prSet/>
      <dgm:spPr/>
      <dgm:t>
        <a:bodyPr/>
        <a:lstStyle/>
        <a:p>
          <a:endParaRPr lang="nl-NL" sz="1400"/>
        </a:p>
      </dgm:t>
    </dgm:pt>
    <dgm:pt modelId="{F123C021-7574-47E0-904C-F5E9EC3AEA7A}">
      <dgm:prSet phldrT="[Tekst]" custT="1"/>
      <dgm:spPr/>
      <dgm:t>
        <a:bodyPr/>
        <a:lstStyle/>
        <a:p>
          <a:r>
            <a:rPr lang="nl-NL" sz="2400" b="1" dirty="0"/>
            <a:t>Planten</a:t>
          </a:r>
        </a:p>
      </dgm:t>
    </dgm:pt>
    <dgm:pt modelId="{F0157303-61BD-471C-ACA0-86E5FA0DD837}" type="parTrans" cxnId="{978536EF-A7FD-448F-927B-B0B5F557AF7B}">
      <dgm:prSet/>
      <dgm:spPr/>
      <dgm:t>
        <a:bodyPr/>
        <a:lstStyle/>
        <a:p>
          <a:endParaRPr lang="nl-NL" sz="1400"/>
        </a:p>
      </dgm:t>
    </dgm:pt>
    <dgm:pt modelId="{FC1E2F42-F827-4042-BDF5-E13D19E87F13}" type="sibTrans" cxnId="{978536EF-A7FD-448F-927B-B0B5F557AF7B}">
      <dgm:prSet/>
      <dgm:spPr/>
      <dgm:t>
        <a:bodyPr/>
        <a:lstStyle/>
        <a:p>
          <a:endParaRPr lang="nl-NL" sz="1400"/>
        </a:p>
      </dgm:t>
    </dgm:pt>
    <dgm:pt modelId="{AFBE58C4-F52F-47EF-B80C-CF11A50898AD}">
      <dgm:prSet phldrT="[Tekst]" custT="1"/>
      <dgm:spPr/>
      <dgm:t>
        <a:bodyPr/>
        <a:lstStyle/>
        <a:p>
          <a:pPr>
            <a:buNone/>
          </a:pPr>
          <a:r>
            <a:rPr lang="nl-NL" sz="1600" b="1" dirty="0"/>
            <a:t>Plantpaspoort</a:t>
          </a:r>
        </a:p>
      </dgm:t>
    </dgm:pt>
    <dgm:pt modelId="{53785871-3C1F-43A1-8750-A43735E62CFE}" type="parTrans" cxnId="{1849CC9E-A751-4422-A2D1-035727FF65FC}">
      <dgm:prSet/>
      <dgm:spPr/>
      <dgm:t>
        <a:bodyPr/>
        <a:lstStyle/>
        <a:p>
          <a:endParaRPr lang="nl-NL" sz="1400"/>
        </a:p>
      </dgm:t>
    </dgm:pt>
    <dgm:pt modelId="{23B453FD-5AB7-43FE-BFB4-408A3CA698F5}" type="sibTrans" cxnId="{1849CC9E-A751-4422-A2D1-035727FF65FC}">
      <dgm:prSet/>
      <dgm:spPr/>
      <dgm:t>
        <a:bodyPr/>
        <a:lstStyle/>
        <a:p>
          <a:endParaRPr lang="nl-NL" sz="1400"/>
        </a:p>
      </dgm:t>
    </dgm:pt>
    <dgm:pt modelId="{51441F0A-6720-4332-BE7F-D6CE52E87F38}">
      <dgm:prSet phldrT="[Tekst]" custT="1"/>
      <dgm:spPr/>
      <dgm:t>
        <a:bodyPr/>
        <a:lstStyle/>
        <a:p>
          <a:r>
            <a:rPr lang="nl-NL" sz="2400" b="1" dirty="0"/>
            <a:t>Gebiedsinrichting</a:t>
          </a:r>
        </a:p>
      </dgm:t>
    </dgm:pt>
    <dgm:pt modelId="{9F8BCD28-3C5D-4814-9FD2-140E46C157CB}" type="parTrans" cxnId="{18132667-EA13-4F9A-AA28-FA3F89310C6D}">
      <dgm:prSet/>
      <dgm:spPr/>
      <dgm:t>
        <a:bodyPr/>
        <a:lstStyle/>
        <a:p>
          <a:endParaRPr lang="nl-NL" sz="1400"/>
        </a:p>
      </dgm:t>
    </dgm:pt>
    <dgm:pt modelId="{9B31FF05-C54D-41EA-A267-E859D397B5FF}" type="sibTrans" cxnId="{18132667-EA13-4F9A-AA28-FA3F89310C6D}">
      <dgm:prSet/>
      <dgm:spPr/>
      <dgm:t>
        <a:bodyPr/>
        <a:lstStyle/>
        <a:p>
          <a:endParaRPr lang="nl-NL" sz="1400"/>
        </a:p>
      </dgm:t>
    </dgm:pt>
    <dgm:pt modelId="{374793D7-6288-4AE8-B1D6-CDF83E342D3C}">
      <dgm:prSet phldrT="[Tekst]" custT="1"/>
      <dgm:spPr/>
      <dgm:t>
        <a:bodyPr/>
        <a:lstStyle/>
        <a:p>
          <a:r>
            <a:rPr lang="nl-NL" sz="2400" dirty="0"/>
            <a:t>NL Gebiedslabel</a:t>
          </a:r>
        </a:p>
      </dgm:t>
    </dgm:pt>
    <dgm:pt modelId="{E970F537-8133-4059-B12A-FAB3641A09AA}" type="parTrans" cxnId="{2B7534C3-5D53-4CFD-B571-42395BD64BB0}">
      <dgm:prSet/>
      <dgm:spPr/>
      <dgm:t>
        <a:bodyPr/>
        <a:lstStyle/>
        <a:p>
          <a:endParaRPr lang="nl-NL" sz="1400"/>
        </a:p>
      </dgm:t>
    </dgm:pt>
    <dgm:pt modelId="{BC448B9B-7173-4C72-93C6-BF02AC77E9FE}" type="sibTrans" cxnId="{2B7534C3-5D53-4CFD-B571-42395BD64BB0}">
      <dgm:prSet/>
      <dgm:spPr/>
      <dgm:t>
        <a:bodyPr/>
        <a:lstStyle/>
        <a:p>
          <a:endParaRPr lang="nl-NL" sz="1400"/>
        </a:p>
      </dgm:t>
    </dgm:pt>
    <dgm:pt modelId="{F9668B7F-C133-41E2-A049-AB86558C9BB5}">
      <dgm:prSet phldrT="[Tekst]" custT="1"/>
      <dgm:spPr/>
      <dgm:t>
        <a:bodyPr/>
        <a:lstStyle/>
        <a:p>
          <a:r>
            <a:rPr lang="nl-NL" sz="2400" dirty="0"/>
            <a:t>NL Terreinlabel</a:t>
          </a:r>
        </a:p>
      </dgm:t>
    </dgm:pt>
    <dgm:pt modelId="{02375F82-6D9A-434F-A9C7-0F82FF9BA6BE}" type="parTrans" cxnId="{A529168F-941B-4D0C-B98C-18CDA3E0E6BE}">
      <dgm:prSet/>
      <dgm:spPr/>
      <dgm:t>
        <a:bodyPr/>
        <a:lstStyle/>
        <a:p>
          <a:endParaRPr lang="nl-NL" sz="1400"/>
        </a:p>
      </dgm:t>
    </dgm:pt>
    <dgm:pt modelId="{F2E5DC6D-3AAF-4A57-A875-3413B7848E2C}" type="sibTrans" cxnId="{A529168F-941B-4D0C-B98C-18CDA3E0E6BE}">
      <dgm:prSet/>
      <dgm:spPr/>
      <dgm:t>
        <a:bodyPr/>
        <a:lstStyle/>
        <a:p>
          <a:endParaRPr lang="nl-NL" sz="1400"/>
        </a:p>
      </dgm:t>
    </dgm:pt>
    <dgm:pt modelId="{E711ED90-2C6D-4084-B2DF-E78139EAB6E2}">
      <dgm:prSet phldrT="[Tekst]" custT="1"/>
      <dgm:spPr/>
      <dgm:t>
        <a:bodyPr/>
        <a:lstStyle/>
        <a:p>
          <a:r>
            <a:rPr lang="nl-NL" sz="2400" dirty="0"/>
            <a:t>NL Tuinlabel</a:t>
          </a:r>
        </a:p>
      </dgm:t>
    </dgm:pt>
    <dgm:pt modelId="{A01EC996-C857-4D1A-AC09-4CD0B1CD62E0}" type="parTrans" cxnId="{4DA659F2-EAC4-46E7-9568-82933A85D059}">
      <dgm:prSet/>
      <dgm:spPr/>
      <dgm:t>
        <a:bodyPr/>
        <a:lstStyle/>
        <a:p>
          <a:endParaRPr lang="nl-NL" sz="1400"/>
        </a:p>
      </dgm:t>
    </dgm:pt>
    <dgm:pt modelId="{A1083047-EC37-466F-B828-7B3E66CA6C72}" type="sibTrans" cxnId="{4DA659F2-EAC4-46E7-9568-82933A85D059}">
      <dgm:prSet/>
      <dgm:spPr/>
      <dgm:t>
        <a:bodyPr/>
        <a:lstStyle/>
        <a:p>
          <a:endParaRPr lang="nl-NL" sz="1400"/>
        </a:p>
      </dgm:t>
    </dgm:pt>
    <dgm:pt modelId="{6328930E-E198-42EE-BD60-AC7D240E7F07}">
      <dgm:prSet phldrT="[Tekst]"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Transport/afstand</a:t>
          </a:r>
          <a:endParaRPr lang="nl-NL" sz="1600" dirty="0"/>
        </a:p>
      </dgm:t>
    </dgm:pt>
    <dgm:pt modelId="{846B8C72-BF9A-4408-B873-8D2C550251C1}" type="parTrans" cxnId="{EF4F5146-8952-4757-9A71-A97CE8BBA696}">
      <dgm:prSet/>
      <dgm:spPr/>
      <dgm:t>
        <a:bodyPr/>
        <a:lstStyle/>
        <a:p>
          <a:endParaRPr lang="nl-NL"/>
        </a:p>
      </dgm:t>
    </dgm:pt>
    <dgm:pt modelId="{B28113D7-F0A2-44F4-AE8C-318105D5D1CF}" type="sibTrans" cxnId="{EF4F5146-8952-4757-9A71-A97CE8BBA696}">
      <dgm:prSet/>
      <dgm:spPr/>
      <dgm:t>
        <a:bodyPr/>
        <a:lstStyle/>
        <a:p>
          <a:endParaRPr lang="nl-NL"/>
        </a:p>
      </dgm:t>
    </dgm:pt>
    <dgm:pt modelId="{AEACE194-4E50-4952-A0F3-8FAE43444F33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Samenstelling</a:t>
          </a:r>
        </a:p>
      </dgm:t>
    </dgm:pt>
    <dgm:pt modelId="{0775674D-F6AB-406D-A237-A2DF9E384FE5}" type="parTrans" cxnId="{A5CCF37E-7D31-4C84-A35D-116082835F14}">
      <dgm:prSet/>
      <dgm:spPr/>
      <dgm:t>
        <a:bodyPr/>
        <a:lstStyle/>
        <a:p>
          <a:endParaRPr lang="nl-NL"/>
        </a:p>
      </dgm:t>
    </dgm:pt>
    <dgm:pt modelId="{CDE76847-D905-4602-A3DD-2C7E3D7BEA79}" type="sibTrans" cxnId="{A5CCF37E-7D31-4C84-A35D-116082835F14}">
      <dgm:prSet/>
      <dgm:spPr/>
      <dgm:t>
        <a:bodyPr/>
        <a:lstStyle/>
        <a:p>
          <a:endParaRPr lang="nl-NL"/>
        </a:p>
      </dgm:t>
    </dgm:pt>
    <dgm:pt modelId="{89ACD146-20F4-4254-AC6E-88256FCA8E53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Bedrijfsvoering</a:t>
          </a:r>
        </a:p>
      </dgm:t>
    </dgm:pt>
    <dgm:pt modelId="{98733CD8-A4D3-467C-98CA-8EC9112FCFF3}" type="parTrans" cxnId="{9F60C1C5-9087-492B-9C7C-AC882B0FE876}">
      <dgm:prSet/>
      <dgm:spPr/>
      <dgm:t>
        <a:bodyPr/>
        <a:lstStyle/>
        <a:p>
          <a:endParaRPr lang="nl-NL"/>
        </a:p>
      </dgm:t>
    </dgm:pt>
    <dgm:pt modelId="{1582AA75-B243-4F6D-96B3-FDAFEEFA6DA1}" type="sibTrans" cxnId="{9F60C1C5-9087-492B-9C7C-AC882B0FE876}">
      <dgm:prSet/>
      <dgm:spPr/>
      <dgm:t>
        <a:bodyPr/>
        <a:lstStyle/>
        <a:p>
          <a:endParaRPr lang="nl-NL"/>
        </a:p>
      </dgm:t>
    </dgm:pt>
    <dgm:pt modelId="{4DD02A5D-91A0-4775-8A11-4D1F4E7235F3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Gebruiksduur</a:t>
          </a:r>
        </a:p>
      </dgm:t>
    </dgm:pt>
    <dgm:pt modelId="{A502564C-2246-4567-B69C-08C957281822}" type="parTrans" cxnId="{109B2E3F-AC44-43A4-9CE2-CDC2DB06DC31}">
      <dgm:prSet/>
      <dgm:spPr/>
      <dgm:t>
        <a:bodyPr/>
        <a:lstStyle/>
        <a:p>
          <a:endParaRPr lang="nl-NL"/>
        </a:p>
      </dgm:t>
    </dgm:pt>
    <dgm:pt modelId="{5507E623-169A-4F82-9B80-32D262CCD16A}" type="sibTrans" cxnId="{109B2E3F-AC44-43A4-9CE2-CDC2DB06DC31}">
      <dgm:prSet/>
      <dgm:spPr/>
      <dgm:t>
        <a:bodyPr/>
        <a:lstStyle/>
        <a:p>
          <a:endParaRPr lang="nl-NL"/>
        </a:p>
      </dgm:t>
    </dgm:pt>
    <dgm:pt modelId="{C33DB89E-AE0E-46EF-84D7-9D979F828295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Onderhoud</a:t>
          </a:r>
        </a:p>
      </dgm:t>
    </dgm:pt>
    <dgm:pt modelId="{E6FDAAF8-0DCE-4D70-8963-8C587FAA3866}" type="parTrans" cxnId="{046C641B-8C8B-4F44-A4BD-4F13B1E214BF}">
      <dgm:prSet/>
      <dgm:spPr/>
      <dgm:t>
        <a:bodyPr/>
        <a:lstStyle/>
        <a:p>
          <a:endParaRPr lang="nl-NL"/>
        </a:p>
      </dgm:t>
    </dgm:pt>
    <dgm:pt modelId="{DAD545A9-6969-4782-8F60-EE16936A067A}" type="sibTrans" cxnId="{046C641B-8C8B-4F44-A4BD-4F13B1E214BF}">
      <dgm:prSet/>
      <dgm:spPr/>
      <dgm:t>
        <a:bodyPr/>
        <a:lstStyle/>
        <a:p>
          <a:endParaRPr lang="nl-NL"/>
        </a:p>
      </dgm:t>
    </dgm:pt>
    <dgm:pt modelId="{514E430F-5C32-4826-9136-C80187562D1A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Duurzaamheid tijdens gebruik</a:t>
          </a:r>
        </a:p>
      </dgm:t>
    </dgm:pt>
    <dgm:pt modelId="{A2E8BB77-D715-437C-8A49-25C8F9C23317}" type="parTrans" cxnId="{AB310E37-7CD4-4E2C-BAD2-4CD68AA5BA19}">
      <dgm:prSet/>
      <dgm:spPr/>
      <dgm:t>
        <a:bodyPr/>
        <a:lstStyle/>
        <a:p>
          <a:endParaRPr lang="nl-NL"/>
        </a:p>
      </dgm:t>
    </dgm:pt>
    <dgm:pt modelId="{58B0A6DE-6141-4490-BD58-5143260CFAB4}" type="sibTrans" cxnId="{AB310E37-7CD4-4E2C-BAD2-4CD68AA5BA19}">
      <dgm:prSet/>
      <dgm:spPr/>
      <dgm:t>
        <a:bodyPr/>
        <a:lstStyle/>
        <a:p>
          <a:endParaRPr lang="nl-NL"/>
        </a:p>
      </dgm:t>
    </dgm:pt>
    <dgm:pt modelId="{99905886-1FE3-43AB-A360-A18151EF2D69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Eindverwerking</a:t>
          </a:r>
        </a:p>
      </dgm:t>
    </dgm:pt>
    <dgm:pt modelId="{5FFD6AD5-7DE0-4515-978A-9467FE5D7365}" type="parTrans" cxnId="{68CF9156-092E-4324-BC92-33A1EDDF1726}">
      <dgm:prSet/>
      <dgm:spPr/>
      <dgm:t>
        <a:bodyPr/>
        <a:lstStyle/>
        <a:p>
          <a:endParaRPr lang="nl-NL"/>
        </a:p>
      </dgm:t>
    </dgm:pt>
    <dgm:pt modelId="{EFED842E-109F-4FE9-A303-A9F1021FF559}" type="sibTrans" cxnId="{68CF9156-092E-4324-BC92-33A1EDDF1726}">
      <dgm:prSet/>
      <dgm:spPr/>
      <dgm:t>
        <a:bodyPr/>
        <a:lstStyle/>
        <a:p>
          <a:endParaRPr lang="nl-NL"/>
        </a:p>
      </dgm:t>
    </dgm:pt>
    <dgm:pt modelId="{AD86C90E-CE67-4E4C-A36F-996B406ABBC3}">
      <dgm:prSet phldrT="[Tekst]"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Transport/afstand</a:t>
          </a:r>
          <a:endParaRPr lang="nl-NL" sz="1600" dirty="0"/>
        </a:p>
      </dgm:t>
    </dgm:pt>
    <dgm:pt modelId="{FD18C55A-A270-4DC2-930C-0CBFD0BE0C98}" type="parTrans" cxnId="{0566D46F-B798-4AC0-8487-8E79EB96B988}">
      <dgm:prSet/>
      <dgm:spPr/>
      <dgm:t>
        <a:bodyPr/>
        <a:lstStyle/>
        <a:p>
          <a:endParaRPr lang="nl-NL"/>
        </a:p>
      </dgm:t>
    </dgm:pt>
    <dgm:pt modelId="{D7FACCDA-EEF5-4846-AA74-3028BF578CFB}" type="sibTrans" cxnId="{0566D46F-B798-4AC0-8487-8E79EB96B988}">
      <dgm:prSet/>
      <dgm:spPr/>
      <dgm:t>
        <a:bodyPr/>
        <a:lstStyle/>
        <a:p>
          <a:endParaRPr lang="nl-NL"/>
        </a:p>
      </dgm:t>
    </dgm:pt>
    <dgm:pt modelId="{6FE20484-DAB4-4674-AF86-D2C85456FB85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Samenstelling</a:t>
          </a:r>
        </a:p>
      </dgm:t>
    </dgm:pt>
    <dgm:pt modelId="{0D7CF42E-1543-40E2-ACCA-5DD5C94A020E}" type="parTrans" cxnId="{71AD059F-E878-4806-B612-FA0A67C99877}">
      <dgm:prSet/>
      <dgm:spPr/>
      <dgm:t>
        <a:bodyPr/>
        <a:lstStyle/>
        <a:p>
          <a:endParaRPr lang="nl-NL"/>
        </a:p>
      </dgm:t>
    </dgm:pt>
    <dgm:pt modelId="{3238A92F-A418-4980-9FAA-3199E9A12906}" type="sibTrans" cxnId="{71AD059F-E878-4806-B612-FA0A67C99877}">
      <dgm:prSet/>
      <dgm:spPr/>
      <dgm:t>
        <a:bodyPr/>
        <a:lstStyle/>
        <a:p>
          <a:endParaRPr lang="nl-NL"/>
        </a:p>
      </dgm:t>
    </dgm:pt>
    <dgm:pt modelId="{314041B6-A73D-481F-A221-136848842550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Afkomst plantensoort</a:t>
          </a:r>
        </a:p>
      </dgm:t>
    </dgm:pt>
    <dgm:pt modelId="{5989A081-F586-486E-9269-EC3124C4D353}" type="parTrans" cxnId="{C161CEC1-5A79-4322-BB01-AC6CD66BE775}">
      <dgm:prSet/>
      <dgm:spPr/>
      <dgm:t>
        <a:bodyPr/>
        <a:lstStyle/>
        <a:p>
          <a:endParaRPr lang="nl-NL"/>
        </a:p>
      </dgm:t>
    </dgm:pt>
    <dgm:pt modelId="{3182569A-611C-405C-A509-A06E79E43A7F}" type="sibTrans" cxnId="{C161CEC1-5A79-4322-BB01-AC6CD66BE775}">
      <dgm:prSet/>
      <dgm:spPr/>
      <dgm:t>
        <a:bodyPr/>
        <a:lstStyle/>
        <a:p>
          <a:endParaRPr lang="nl-NL"/>
        </a:p>
      </dgm:t>
    </dgm:pt>
    <dgm:pt modelId="{0FCADB9B-466E-4303-A378-F00E6CDC75A1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Bedrijfsvoering</a:t>
          </a:r>
        </a:p>
      </dgm:t>
    </dgm:pt>
    <dgm:pt modelId="{1C0E5DE9-666D-42F4-81E1-894083B01E3F}" type="parTrans" cxnId="{8D95D42E-52D5-4C0B-83F9-D5A2D1C2ABF2}">
      <dgm:prSet/>
      <dgm:spPr/>
      <dgm:t>
        <a:bodyPr/>
        <a:lstStyle/>
        <a:p>
          <a:endParaRPr lang="nl-NL"/>
        </a:p>
      </dgm:t>
    </dgm:pt>
    <dgm:pt modelId="{2FD728D0-D47D-460A-B165-4954544545B2}" type="sibTrans" cxnId="{8D95D42E-52D5-4C0B-83F9-D5A2D1C2ABF2}">
      <dgm:prSet/>
      <dgm:spPr/>
      <dgm:t>
        <a:bodyPr/>
        <a:lstStyle/>
        <a:p>
          <a:endParaRPr lang="nl-NL"/>
        </a:p>
      </dgm:t>
    </dgm:pt>
    <dgm:pt modelId="{D14B185E-7673-4C3F-AA86-A6D68BBFA985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Geschiktheid standplaats</a:t>
          </a:r>
        </a:p>
      </dgm:t>
    </dgm:pt>
    <dgm:pt modelId="{2ED033D6-0957-4A96-AEA5-F81616AA7EF3}" type="parTrans" cxnId="{26CF41D8-11C9-4000-9AC7-EA9CC53E289D}">
      <dgm:prSet/>
      <dgm:spPr/>
      <dgm:t>
        <a:bodyPr/>
        <a:lstStyle/>
        <a:p>
          <a:endParaRPr lang="nl-NL"/>
        </a:p>
      </dgm:t>
    </dgm:pt>
    <dgm:pt modelId="{0C2C40FE-FE55-4214-9FE0-EA9DD8664CC1}" type="sibTrans" cxnId="{26CF41D8-11C9-4000-9AC7-EA9CC53E289D}">
      <dgm:prSet/>
      <dgm:spPr/>
      <dgm:t>
        <a:bodyPr/>
        <a:lstStyle/>
        <a:p>
          <a:endParaRPr lang="nl-NL"/>
        </a:p>
      </dgm:t>
    </dgm:pt>
    <dgm:pt modelId="{96BDC284-9BB3-47A5-B772-6B3ACBE52395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 err="1">
              <a:solidFill>
                <a:schemeClr val="tx1"/>
              </a:solidFill>
            </a:rPr>
            <a:t>Eco</a:t>
          </a:r>
          <a:r>
            <a:rPr lang="nl-NL" sz="1600" dirty="0">
              <a:solidFill>
                <a:schemeClr val="tx1"/>
              </a:solidFill>
            </a:rPr>
            <a:t> Toegevoegde Waarde (ETW)</a:t>
          </a:r>
        </a:p>
      </dgm:t>
    </dgm:pt>
    <dgm:pt modelId="{0B1961BD-8F70-4020-87B1-3632E1BE7B57}" type="parTrans" cxnId="{D5339FA0-2D3F-49C4-92CA-4AAB2A12683D}">
      <dgm:prSet/>
      <dgm:spPr/>
      <dgm:t>
        <a:bodyPr/>
        <a:lstStyle/>
        <a:p>
          <a:endParaRPr lang="nl-NL"/>
        </a:p>
      </dgm:t>
    </dgm:pt>
    <dgm:pt modelId="{661B3226-F4A2-4F96-92DC-A6A8EAC00B8E}" type="sibTrans" cxnId="{D5339FA0-2D3F-49C4-92CA-4AAB2A12683D}">
      <dgm:prSet/>
      <dgm:spPr/>
      <dgm:t>
        <a:bodyPr/>
        <a:lstStyle/>
        <a:p>
          <a:endParaRPr lang="nl-NL"/>
        </a:p>
      </dgm:t>
    </dgm:pt>
    <dgm:pt modelId="{4F455D13-7A94-4AB8-91E9-9F2A8E973235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Gebruik meststoffen</a:t>
          </a:r>
        </a:p>
      </dgm:t>
    </dgm:pt>
    <dgm:pt modelId="{527EE7F0-9B1E-44A5-9688-DA6A8FBCCE84}" type="parTrans" cxnId="{A7B703BD-7E00-4134-BC70-D4F4EC52C0F4}">
      <dgm:prSet/>
      <dgm:spPr/>
      <dgm:t>
        <a:bodyPr/>
        <a:lstStyle/>
        <a:p>
          <a:endParaRPr lang="nl-NL"/>
        </a:p>
      </dgm:t>
    </dgm:pt>
    <dgm:pt modelId="{9A5E3C68-607F-44E2-B81D-A0879B3E555D}" type="sibTrans" cxnId="{A7B703BD-7E00-4134-BC70-D4F4EC52C0F4}">
      <dgm:prSet/>
      <dgm:spPr/>
      <dgm:t>
        <a:bodyPr/>
        <a:lstStyle/>
        <a:p>
          <a:endParaRPr lang="nl-NL"/>
        </a:p>
      </dgm:t>
    </dgm:pt>
    <dgm:pt modelId="{A3DBE2A2-D6E8-4AFC-8719-133CBC86D866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Gebruik bestrijdingsmiddelen</a:t>
          </a:r>
        </a:p>
      </dgm:t>
    </dgm:pt>
    <dgm:pt modelId="{3F7053E1-1C5C-4D2A-A64D-813E6EB31E5F}" type="parTrans" cxnId="{72230855-0EAC-4C71-82DF-4F61D88CCB02}">
      <dgm:prSet/>
      <dgm:spPr/>
      <dgm:t>
        <a:bodyPr/>
        <a:lstStyle/>
        <a:p>
          <a:endParaRPr lang="nl-NL"/>
        </a:p>
      </dgm:t>
    </dgm:pt>
    <dgm:pt modelId="{70A34CF2-4D2F-4E08-9CCA-50E491938E63}" type="sibTrans" cxnId="{72230855-0EAC-4C71-82DF-4F61D88CCB02}">
      <dgm:prSet/>
      <dgm:spPr/>
      <dgm:t>
        <a:bodyPr/>
        <a:lstStyle/>
        <a:p>
          <a:endParaRPr lang="nl-NL"/>
        </a:p>
      </dgm:t>
    </dgm:pt>
    <dgm:pt modelId="{33B3B1FB-92C0-4730-9E3B-F0D35616D397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nl-NL" sz="1600" dirty="0">
              <a:solidFill>
                <a:schemeClr val="tx1"/>
              </a:solidFill>
            </a:rPr>
            <a:t>Watergebruik</a:t>
          </a:r>
          <a:endParaRPr lang="nl-NL" sz="1600" dirty="0"/>
        </a:p>
      </dgm:t>
    </dgm:pt>
    <dgm:pt modelId="{F702C0B4-E32C-406A-AEA1-82721200BEC5}" type="parTrans" cxnId="{0E8A457A-D63B-4FC8-AF28-D3538A04C345}">
      <dgm:prSet/>
      <dgm:spPr/>
      <dgm:t>
        <a:bodyPr/>
        <a:lstStyle/>
        <a:p>
          <a:endParaRPr lang="nl-NL"/>
        </a:p>
      </dgm:t>
    </dgm:pt>
    <dgm:pt modelId="{ED7DF8A8-0A0D-4310-9C3F-7ADBC55F205F}" type="sibTrans" cxnId="{0E8A457A-D63B-4FC8-AF28-D3538A04C345}">
      <dgm:prSet/>
      <dgm:spPr/>
      <dgm:t>
        <a:bodyPr/>
        <a:lstStyle/>
        <a:p>
          <a:endParaRPr lang="nl-NL"/>
        </a:p>
      </dgm:t>
    </dgm:pt>
    <dgm:pt modelId="{E20310C0-6699-4E5A-96FD-9CE524DD6430}" type="pres">
      <dgm:prSet presAssocID="{3B9030E1-5267-4406-8C3C-065B7F6BFA97}" presName="Name0" presStyleCnt="0">
        <dgm:presLayoutVars>
          <dgm:dir/>
          <dgm:animLvl val="lvl"/>
          <dgm:resizeHandles val="exact"/>
        </dgm:presLayoutVars>
      </dgm:prSet>
      <dgm:spPr/>
    </dgm:pt>
    <dgm:pt modelId="{CACCFAC6-0B8A-4087-BFFD-32B171B4E2DB}" type="pres">
      <dgm:prSet presAssocID="{7AB976EC-7A2B-444D-B63E-F63FAEA71F23}" presName="composite" presStyleCnt="0"/>
      <dgm:spPr/>
    </dgm:pt>
    <dgm:pt modelId="{08DBB164-E263-4FB1-AEDA-F54D4D7CD79C}" type="pres">
      <dgm:prSet presAssocID="{7AB976EC-7A2B-444D-B63E-F63FAEA71F23}" presName="parTx" presStyleLbl="alignNode1" presStyleIdx="0" presStyleCnt="3" custLinFactNeighborY="-50680">
        <dgm:presLayoutVars>
          <dgm:chMax val="0"/>
          <dgm:chPref val="0"/>
          <dgm:bulletEnabled val="1"/>
        </dgm:presLayoutVars>
      </dgm:prSet>
      <dgm:spPr/>
    </dgm:pt>
    <dgm:pt modelId="{7B932EBB-F1FD-46A0-9EA5-C900931AC0C6}" type="pres">
      <dgm:prSet presAssocID="{7AB976EC-7A2B-444D-B63E-F63FAEA71F23}" presName="desTx" presStyleLbl="alignAccFollowNode1" presStyleIdx="0" presStyleCnt="3">
        <dgm:presLayoutVars>
          <dgm:bulletEnabled val="1"/>
        </dgm:presLayoutVars>
      </dgm:prSet>
      <dgm:spPr/>
    </dgm:pt>
    <dgm:pt modelId="{48958A0F-82E1-40AF-814E-11E7E045790E}" type="pres">
      <dgm:prSet presAssocID="{D0FAA40B-7F31-431D-83F9-637B59865A2F}" presName="space" presStyleCnt="0"/>
      <dgm:spPr/>
    </dgm:pt>
    <dgm:pt modelId="{B9E07C63-2CAB-4B56-9C63-A64E0BFEA356}" type="pres">
      <dgm:prSet presAssocID="{F123C021-7574-47E0-904C-F5E9EC3AEA7A}" presName="composite" presStyleCnt="0"/>
      <dgm:spPr/>
    </dgm:pt>
    <dgm:pt modelId="{ED91C1F5-D4AB-4498-B1EA-307E86263D70}" type="pres">
      <dgm:prSet presAssocID="{F123C021-7574-47E0-904C-F5E9EC3AEA7A}" presName="parTx" presStyleLbl="alignNode1" presStyleIdx="1" presStyleCnt="3" custLinFactNeighborX="531" custLinFactNeighborY="-50680">
        <dgm:presLayoutVars>
          <dgm:chMax val="0"/>
          <dgm:chPref val="0"/>
          <dgm:bulletEnabled val="1"/>
        </dgm:presLayoutVars>
      </dgm:prSet>
      <dgm:spPr/>
    </dgm:pt>
    <dgm:pt modelId="{801C84CD-31F5-43D1-AFC7-35DBD8AD65A5}" type="pres">
      <dgm:prSet presAssocID="{F123C021-7574-47E0-904C-F5E9EC3AEA7A}" presName="desTx" presStyleLbl="alignAccFollowNode1" presStyleIdx="1" presStyleCnt="3">
        <dgm:presLayoutVars>
          <dgm:bulletEnabled val="1"/>
        </dgm:presLayoutVars>
      </dgm:prSet>
      <dgm:spPr/>
    </dgm:pt>
    <dgm:pt modelId="{EA833D6E-300C-4A57-A0FA-0CFF60A3FD0D}" type="pres">
      <dgm:prSet presAssocID="{FC1E2F42-F827-4042-BDF5-E13D19E87F13}" presName="space" presStyleCnt="0"/>
      <dgm:spPr/>
    </dgm:pt>
    <dgm:pt modelId="{FF2F11CE-401A-4143-B02F-5430E944A011}" type="pres">
      <dgm:prSet presAssocID="{51441F0A-6720-4332-BE7F-D6CE52E87F38}" presName="composite" presStyleCnt="0"/>
      <dgm:spPr/>
    </dgm:pt>
    <dgm:pt modelId="{CAC04BC5-9267-4423-8CB6-7CD4A660514F}" type="pres">
      <dgm:prSet presAssocID="{51441F0A-6720-4332-BE7F-D6CE52E87F38}" presName="parTx" presStyleLbl="alignNode1" presStyleIdx="2" presStyleCnt="3" custLinFactNeighborY="-50680">
        <dgm:presLayoutVars>
          <dgm:chMax val="0"/>
          <dgm:chPref val="0"/>
          <dgm:bulletEnabled val="1"/>
        </dgm:presLayoutVars>
      </dgm:prSet>
      <dgm:spPr/>
    </dgm:pt>
    <dgm:pt modelId="{2EECAA9C-B83C-4ED1-80B5-C4A1C27BB872}" type="pres">
      <dgm:prSet presAssocID="{51441F0A-6720-4332-BE7F-D6CE52E87F3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46C641B-8C8B-4F44-A4BD-4F13B1E214BF}" srcId="{7AB976EC-7A2B-444D-B63E-F63FAEA71F23}" destId="{C33DB89E-AE0E-46EF-84D7-9D979F828295}" srcOrd="5" destOrd="0" parTransId="{E6FDAAF8-0DCE-4D70-8963-8C587FAA3866}" sibTransId="{DAD545A9-6969-4782-8F60-EE16936A067A}"/>
    <dgm:cxn modelId="{05BCAA23-4654-40FC-BC8C-68DA9CC6827D}" type="presOf" srcId="{33B3B1FB-92C0-4730-9E3B-F0D35616D397}" destId="{801C84CD-31F5-43D1-AFC7-35DBD8AD65A5}" srcOrd="0" destOrd="9" presId="urn:microsoft.com/office/officeart/2005/8/layout/hList1"/>
    <dgm:cxn modelId="{8D95D42E-52D5-4C0B-83F9-D5A2D1C2ABF2}" srcId="{F123C021-7574-47E0-904C-F5E9EC3AEA7A}" destId="{0FCADB9B-466E-4303-A378-F00E6CDC75A1}" srcOrd="4" destOrd="0" parTransId="{1C0E5DE9-666D-42F4-81E1-894083B01E3F}" sibTransId="{2FD728D0-D47D-460A-B165-4954544545B2}"/>
    <dgm:cxn modelId="{E634972F-177A-4CF3-BA66-10C27E747AEC}" type="presOf" srcId="{E711ED90-2C6D-4084-B2DF-E78139EAB6E2}" destId="{2EECAA9C-B83C-4ED1-80B5-C4A1C27BB872}" srcOrd="0" destOrd="2" presId="urn:microsoft.com/office/officeart/2005/8/layout/hList1"/>
    <dgm:cxn modelId="{C0F9EC33-99AB-4813-BBB8-B9E637D37D7F}" type="presOf" srcId="{F123C021-7574-47E0-904C-F5E9EC3AEA7A}" destId="{ED91C1F5-D4AB-4498-B1EA-307E86263D70}" srcOrd="0" destOrd="0" presId="urn:microsoft.com/office/officeart/2005/8/layout/hList1"/>
    <dgm:cxn modelId="{AB310E37-7CD4-4E2C-BAD2-4CD68AA5BA19}" srcId="{7AB976EC-7A2B-444D-B63E-F63FAEA71F23}" destId="{514E430F-5C32-4826-9136-C80187562D1A}" srcOrd="6" destOrd="0" parTransId="{A2E8BB77-D715-437C-8A49-25C8F9C23317}" sibTransId="{58B0A6DE-6141-4490-BD58-5143260CFAB4}"/>
    <dgm:cxn modelId="{109B2E3F-AC44-43A4-9CE2-CDC2DB06DC31}" srcId="{7AB976EC-7A2B-444D-B63E-F63FAEA71F23}" destId="{4DD02A5D-91A0-4775-8A11-4D1F4E7235F3}" srcOrd="4" destOrd="0" parTransId="{A502564C-2246-4567-B69C-08C957281822}" sibTransId="{5507E623-169A-4F82-9B80-32D262CCD16A}"/>
    <dgm:cxn modelId="{3F99B75D-46C3-4245-9590-047CE529D896}" srcId="{7AB976EC-7A2B-444D-B63E-F63FAEA71F23}" destId="{1EA5F35A-F5C2-402B-AADB-02FD50024EAB}" srcOrd="0" destOrd="0" parTransId="{EDDF4D0E-5F59-452C-88AD-5982685A4BF6}" sibTransId="{6AD314EF-A869-4716-8DBA-99A4EE0A7E12}"/>
    <dgm:cxn modelId="{A1ABD45E-2735-4708-849D-D12C4561B393}" type="presOf" srcId="{AFBE58C4-F52F-47EF-B80C-CF11A50898AD}" destId="{801C84CD-31F5-43D1-AFC7-35DBD8AD65A5}" srcOrd="0" destOrd="0" presId="urn:microsoft.com/office/officeart/2005/8/layout/hList1"/>
    <dgm:cxn modelId="{54CC1C45-8D3B-4929-9939-351B410E4390}" type="presOf" srcId="{4F455D13-7A94-4AB8-91E9-9F2A8E973235}" destId="{801C84CD-31F5-43D1-AFC7-35DBD8AD65A5}" srcOrd="0" destOrd="7" presId="urn:microsoft.com/office/officeart/2005/8/layout/hList1"/>
    <dgm:cxn modelId="{EF4F5146-8952-4757-9A71-A97CE8BBA696}" srcId="{7AB976EC-7A2B-444D-B63E-F63FAEA71F23}" destId="{6328930E-E198-42EE-BD60-AC7D240E7F07}" srcOrd="1" destOrd="0" parTransId="{846B8C72-BF9A-4408-B873-8D2C550251C1}" sibTransId="{B28113D7-F0A2-44F4-AE8C-318105D5D1CF}"/>
    <dgm:cxn modelId="{18132667-EA13-4F9A-AA28-FA3F89310C6D}" srcId="{3B9030E1-5267-4406-8C3C-065B7F6BFA97}" destId="{51441F0A-6720-4332-BE7F-D6CE52E87F38}" srcOrd="2" destOrd="0" parTransId="{9F8BCD28-3C5D-4814-9FD2-140E46C157CB}" sibTransId="{9B31FF05-C54D-41EA-A267-E859D397B5FF}"/>
    <dgm:cxn modelId="{98A3286C-F93F-4C60-A13F-0652D709F0BD}" type="presOf" srcId="{4DD02A5D-91A0-4775-8A11-4D1F4E7235F3}" destId="{7B932EBB-F1FD-46A0-9EA5-C900931AC0C6}" srcOrd="0" destOrd="4" presId="urn:microsoft.com/office/officeart/2005/8/layout/hList1"/>
    <dgm:cxn modelId="{0566D46F-B798-4AC0-8487-8E79EB96B988}" srcId="{F123C021-7574-47E0-904C-F5E9EC3AEA7A}" destId="{AD86C90E-CE67-4E4C-A36F-996B406ABBC3}" srcOrd="1" destOrd="0" parTransId="{FD18C55A-A270-4DC2-930C-0CBFD0BE0C98}" sibTransId="{D7FACCDA-EEF5-4846-AA74-3028BF578CFB}"/>
    <dgm:cxn modelId="{E09BA351-6D5C-46CA-B961-802F6E5EDF2D}" type="presOf" srcId="{C33DB89E-AE0E-46EF-84D7-9D979F828295}" destId="{7B932EBB-F1FD-46A0-9EA5-C900931AC0C6}" srcOrd="0" destOrd="5" presId="urn:microsoft.com/office/officeart/2005/8/layout/hList1"/>
    <dgm:cxn modelId="{72230855-0EAC-4C71-82DF-4F61D88CCB02}" srcId="{F123C021-7574-47E0-904C-F5E9EC3AEA7A}" destId="{A3DBE2A2-D6E8-4AFC-8719-133CBC86D866}" srcOrd="8" destOrd="0" parTransId="{3F7053E1-1C5C-4D2A-A64D-813E6EB31E5F}" sibTransId="{70A34CF2-4D2F-4E08-9CCA-50E491938E63}"/>
    <dgm:cxn modelId="{68CF9156-092E-4324-BC92-33A1EDDF1726}" srcId="{7AB976EC-7A2B-444D-B63E-F63FAEA71F23}" destId="{99905886-1FE3-43AB-A360-A18151EF2D69}" srcOrd="7" destOrd="0" parTransId="{5FFD6AD5-7DE0-4515-978A-9467FE5D7365}" sibTransId="{EFED842E-109F-4FE9-A303-A9F1021FF559}"/>
    <dgm:cxn modelId="{E0D4F176-AB52-40DD-BE53-6BA1D0B7B7D2}" type="presOf" srcId="{374793D7-6288-4AE8-B1D6-CDF83E342D3C}" destId="{2EECAA9C-B83C-4ED1-80B5-C4A1C27BB872}" srcOrd="0" destOrd="0" presId="urn:microsoft.com/office/officeart/2005/8/layout/hList1"/>
    <dgm:cxn modelId="{ACBE1F7A-FB61-4B17-B911-660A5EFC77D1}" type="presOf" srcId="{3B9030E1-5267-4406-8C3C-065B7F6BFA97}" destId="{E20310C0-6699-4E5A-96FD-9CE524DD6430}" srcOrd="0" destOrd="0" presId="urn:microsoft.com/office/officeart/2005/8/layout/hList1"/>
    <dgm:cxn modelId="{0E8A457A-D63B-4FC8-AF28-D3538A04C345}" srcId="{F123C021-7574-47E0-904C-F5E9EC3AEA7A}" destId="{33B3B1FB-92C0-4730-9E3B-F0D35616D397}" srcOrd="9" destOrd="0" parTransId="{F702C0B4-E32C-406A-AEA1-82721200BEC5}" sibTransId="{ED7DF8A8-0A0D-4310-9C3F-7ADBC55F205F}"/>
    <dgm:cxn modelId="{A5CCF37E-7D31-4C84-A35D-116082835F14}" srcId="{7AB976EC-7A2B-444D-B63E-F63FAEA71F23}" destId="{AEACE194-4E50-4952-A0F3-8FAE43444F33}" srcOrd="2" destOrd="0" parTransId="{0775674D-F6AB-406D-A237-A2DF9E384FE5}" sibTransId="{CDE76847-D905-4602-A3DD-2C7E3D7BEA79}"/>
    <dgm:cxn modelId="{DF0BEC82-E946-413C-A846-4173DF692B7B}" type="presOf" srcId="{AEACE194-4E50-4952-A0F3-8FAE43444F33}" destId="{7B932EBB-F1FD-46A0-9EA5-C900931AC0C6}" srcOrd="0" destOrd="2" presId="urn:microsoft.com/office/officeart/2005/8/layout/hList1"/>
    <dgm:cxn modelId="{A529168F-941B-4D0C-B98C-18CDA3E0E6BE}" srcId="{51441F0A-6720-4332-BE7F-D6CE52E87F38}" destId="{F9668B7F-C133-41E2-A049-AB86558C9BB5}" srcOrd="1" destOrd="0" parTransId="{02375F82-6D9A-434F-A9C7-0F82FF9BA6BE}" sibTransId="{F2E5DC6D-3AAF-4A57-A875-3413B7848E2C}"/>
    <dgm:cxn modelId="{14E65794-3672-4B17-B339-C39D270B8816}" type="presOf" srcId="{6FE20484-DAB4-4674-AF86-D2C85456FB85}" destId="{801C84CD-31F5-43D1-AFC7-35DBD8AD65A5}" srcOrd="0" destOrd="2" presId="urn:microsoft.com/office/officeart/2005/8/layout/hList1"/>
    <dgm:cxn modelId="{AD9A449B-3D0B-4F5E-A4EA-CEB198FA6A7B}" type="presOf" srcId="{96BDC284-9BB3-47A5-B772-6B3ACBE52395}" destId="{801C84CD-31F5-43D1-AFC7-35DBD8AD65A5}" srcOrd="0" destOrd="6" presId="urn:microsoft.com/office/officeart/2005/8/layout/hList1"/>
    <dgm:cxn modelId="{1849CC9E-A751-4422-A2D1-035727FF65FC}" srcId="{F123C021-7574-47E0-904C-F5E9EC3AEA7A}" destId="{AFBE58C4-F52F-47EF-B80C-CF11A50898AD}" srcOrd="0" destOrd="0" parTransId="{53785871-3C1F-43A1-8750-A43735E62CFE}" sibTransId="{23B453FD-5AB7-43FE-BFB4-408A3CA698F5}"/>
    <dgm:cxn modelId="{71AD059F-E878-4806-B612-FA0A67C99877}" srcId="{F123C021-7574-47E0-904C-F5E9EC3AEA7A}" destId="{6FE20484-DAB4-4674-AF86-D2C85456FB85}" srcOrd="2" destOrd="0" parTransId="{0D7CF42E-1543-40E2-ACCA-5DD5C94A020E}" sibTransId="{3238A92F-A418-4980-9FAA-3199E9A12906}"/>
    <dgm:cxn modelId="{D5339FA0-2D3F-49C4-92CA-4AAB2A12683D}" srcId="{F123C021-7574-47E0-904C-F5E9EC3AEA7A}" destId="{96BDC284-9BB3-47A5-B772-6B3ACBE52395}" srcOrd="6" destOrd="0" parTransId="{0B1961BD-8F70-4020-87B1-3632E1BE7B57}" sibTransId="{661B3226-F4A2-4F96-92DC-A6A8EAC00B8E}"/>
    <dgm:cxn modelId="{D8105BAB-9878-42C4-9E15-DFCB86C14A24}" type="presOf" srcId="{D14B185E-7673-4C3F-AA86-A6D68BBFA985}" destId="{801C84CD-31F5-43D1-AFC7-35DBD8AD65A5}" srcOrd="0" destOrd="5" presId="urn:microsoft.com/office/officeart/2005/8/layout/hList1"/>
    <dgm:cxn modelId="{5F6094B9-8A30-4D74-B97F-49B22ADB549D}" type="presOf" srcId="{A3DBE2A2-D6E8-4AFC-8719-133CBC86D866}" destId="{801C84CD-31F5-43D1-AFC7-35DBD8AD65A5}" srcOrd="0" destOrd="8" presId="urn:microsoft.com/office/officeart/2005/8/layout/hList1"/>
    <dgm:cxn modelId="{A7B703BD-7E00-4134-BC70-D4F4EC52C0F4}" srcId="{F123C021-7574-47E0-904C-F5E9EC3AEA7A}" destId="{4F455D13-7A94-4AB8-91E9-9F2A8E973235}" srcOrd="7" destOrd="0" parTransId="{527EE7F0-9B1E-44A5-9688-DA6A8FBCCE84}" sibTransId="{9A5E3C68-607F-44E2-B81D-A0879B3E555D}"/>
    <dgm:cxn modelId="{6AA4A6C0-19A3-4A34-862D-DB33A357749C}" type="presOf" srcId="{0FCADB9B-466E-4303-A378-F00E6CDC75A1}" destId="{801C84CD-31F5-43D1-AFC7-35DBD8AD65A5}" srcOrd="0" destOrd="4" presId="urn:microsoft.com/office/officeart/2005/8/layout/hList1"/>
    <dgm:cxn modelId="{C161CEC1-5A79-4322-BB01-AC6CD66BE775}" srcId="{F123C021-7574-47E0-904C-F5E9EC3AEA7A}" destId="{314041B6-A73D-481F-A221-136848842550}" srcOrd="3" destOrd="0" parTransId="{5989A081-F586-486E-9269-EC3124C4D353}" sibTransId="{3182569A-611C-405C-A509-A06E79E43A7F}"/>
    <dgm:cxn modelId="{2B7534C3-5D53-4CFD-B571-42395BD64BB0}" srcId="{51441F0A-6720-4332-BE7F-D6CE52E87F38}" destId="{374793D7-6288-4AE8-B1D6-CDF83E342D3C}" srcOrd="0" destOrd="0" parTransId="{E970F537-8133-4059-B12A-FAB3641A09AA}" sibTransId="{BC448B9B-7173-4C72-93C6-BF02AC77E9FE}"/>
    <dgm:cxn modelId="{9F60C1C5-9087-492B-9C7C-AC882B0FE876}" srcId="{7AB976EC-7A2B-444D-B63E-F63FAEA71F23}" destId="{89ACD146-20F4-4254-AC6E-88256FCA8E53}" srcOrd="3" destOrd="0" parTransId="{98733CD8-A4D3-467C-98CA-8EC9112FCFF3}" sibTransId="{1582AA75-B243-4F6D-96B3-FDAFEEFA6DA1}"/>
    <dgm:cxn modelId="{A28466C8-A850-4B1E-9526-FB7DF4CFCDF9}" type="presOf" srcId="{AD86C90E-CE67-4E4C-A36F-996B406ABBC3}" destId="{801C84CD-31F5-43D1-AFC7-35DBD8AD65A5}" srcOrd="0" destOrd="1" presId="urn:microsoft.com/office/officeart/2005/8/layout/hList1"/>
    <dgm:cxn modelId="{57A1E1C9-5557-415F-AFDC-F802D248766B}" type="presOf" srcId="{514E430F-5C32-4826-9136-C80187562D1A}" destId="{7B932EBB-F1FD-46A0-9EA5-C900931AC0C6}" srcOrd="0" destOrd="6" presId="urn:microsoft.com/office/officeart/2005/8/layout/hList1"/>
    <dgm:cxn modelId="{FB1445CB-96E2-4F7C-842C-F0D1D890D1AA}" type="presOf" srcId="{51441F0A-6720-4332-BE7F-D6CE52E87F38}" destId="{CAC04BC5-9267-4423-8CB6-7CD4A660514F}" srcOrd="0" destOrd="0" presId="urn:microsoft.com/office/officeart/2005/8/layout/hList1"/>
    <dgm:cxn modelId="{C731E9CD-299B-4E22-8637-032B13864B85}" type="presOf" srcId="{99905886-1FE3-43AB-A360-A18151EF2D69}" destId="{7B932EBB-F1FD-46A0-9EA5-C900931AC0C6}" srcOrd="0" destOrd="7" presId="urn:microsoft.com/office/officeart/2005/8/layout/hList1"/>
    <dgm:cxn modelId="{26CF41D8-11C9-4000-9AC7-EA9CC53E289D}" srcId="{F123C021-7574-47E0-904C-F5E9EC3AEA7A}" destId="{D14B185E-7673-4C3F-AA86-A6D68BBFA985}" srcOrd="5" destOrd="0" parTransId="{2ED033D6-0957-4A96-AEA5-F81616AA7EF3}" sibTransId="{0C2C40FE-FE55-4214-9FE0-EA9DD8664CC1}"/>
    <dgm:cxn modelId="{CF1303D9-1277-416B-B383-209E23A518B6}" type="presOf" srcId="{F9668B7F-C133-41E2-A049-AB86558C9BB5}" destId="{2EECAA9C-B83C-4ED1-80B5-C4A1C27BB872}" srcOrd="0" destOrd="1" presId="urn:microsoft.com/office/officeart/2005/8/layout/hList1"/>
    <dgm:cxn modelId="{6C797CDF-B23D-4907-85D0-E383888AABC0}" type="presOf" srcId="{6328930E-E198-42EE-BD60-AC7D240E7F07}" destId="{7B932EBB-F1FD-46A0-9EA5-C900931AC0C6}" srcOrd="0" destOrd="1" presId="urn:microsoft.com/office/officeart/2005/8/layout/hList1"/>
    <dgm:cxn modelId="{CE56C3E7-DD58-416D-95D0-3BF2FD55E29F}" type="presOf" srcId="{89ACD146-20F4-4254-AC6E-88256FCA8E53}" destId="{7B932EBB-F1FD-46A0-9EA5-C900931AC0C6}" srcOrd="0" destOrd="3" presId="urn:microsoft.com/office/officeart/2005/8/layout/hList1"/>
    <dgm:cxn modelId="{978536EF-A7FD-448F-927B-B0B5F557AF7B}" srcId="{3B9030E1-5267-4406-8C3C-065B7F6BFA97}" destId="{F123C021-7574-47E0-904C-F5E9EC3AEA7A}" srcOrd="1" destOrd="0" parTransId="{F0157303-61BD-471C-ACA0-86E5FA0DD837}" sibTransId="{FC1E2F42-F827-4042-BDF5-E13D19E87F13}"/>
    <dgm:cxn modelId="{320FD0F1-DA91-437E-BD3F-F941F3D47C9B}" type="presOf" srcId="{7AB976EC-7A2B-444D-B63E-F63FAEA71F23}" destId="{08DBB164-E263-4FB1-AEDA-F54D4D7CD79C}" srcOrd="0" destOrd="0" presId="urn:microsoft.com/office/officeart/2005/8/layout/hList1"/>
    <dgm:cxn modelId="{58D032F2-9080-4382-9934-E09A56D47B11}" type="presOf" srcId="{1EA5F35A-F5C2-402B-AADB-02FD50024EAB}" destId="{7B932EBB-F1FD-46A0-9EA5-C900931AC0C6}" srcOrd="0" destOrd="0" presId="urn:microsoft.com/office/officeart/2005/8/layout/hList1"/>
    <dgm:cxn modelId="{4DA659F2-EAC4-46E7-9568-82933A85D059}" srcId="{51441F0A-6720-4332-BE7F-D6CE52E87F38}" destId="{E711ED90-2C6D-4084-B2DF-E78139EAB6E2}" srcOrd="2" destOrd="0" parTransId="{A01EC996-C857-4D1A-AC09-4CD0B1CD62E0}" sibTransId="{A1083047-EC37-466F-B828-7B3E66CA6C72}"/>
    <dgm:cxn modelId="{182863F6-BD57-4C03-998B-C2255A89846F}" type="presOf" srcId="{314041B6-A73D-481F-A221-136848842550}" destId="{801C84CD-31F5-43D1-AFC7-35DBD8AD65A5}" srcOrd="0" destOrd="3" presId="urn:microsoft.com/office/officeart/2005/8/layout/hList1"/>
    <dgm:cxn modelId="{E4C452FB-916D-4778-A878-1BC70F95BBFC}" srcId="{3B9030E1-5267-4406-8C3C-065B7F6BFA97}" destId="{7AB976EC-7A2B-444D-B63E-F63FAEA71F23}" srcOrd="0" destOrd="0" parTransId="{51734B35-0BC4-494E-9EFF-B4FD0FBE096F}" sibTransId="{D0FAA40B-7F31-431D-83F9-637B59865A2F}"/>
    <dgm:cxn modelId="{1715BCAC-EC80-4505-B543-6DF44A1DF4C4}" type="presParOf" srcId="{E20310C0-6699-4E5A-96FD-9CE524DD6430}" destId="{CACCFAC6-0B8A-4087-BFFD-32B171B4E2DB}" srcOrd="0" destOrd="0" presId="urn:microsoft.com/office/officeart/2005/8/layout/hList1"/>
    <dgm:cxn modelId="{096BA945-E129-484D-B1B1-BA58C1DE168A}" type="presParOf" srcId="{CACCFAC6-0B8A-4087-BFFD-32B171B4E2DB}" destId="{08DBB164-E263-4FB1-AEDA-F54D4D7CD79C}" srcOrd="0" destOrd="0" presId="urn:microsoft.com/office/officeart/2005/8/layout/hList1"/>
    <dgm:cxn modelId="{4AA8AC16-E68C-4EF3-981B-A40EA5461B4A}" type="presParOf" srcId="{CACCFAC6-0B8A-4087-BFFD-32B171B4E2DB}" destId="{7B932EBB-F1FD-46A0-9EA5-C900931AC0C6}" srcOrd="1" destOrd="0" presId="urn:microsoft.com/office/officeart/2005/8/layout/hList1"/>
    <dgm:cxn modelId="{0C1D9C74-9B2C-4102-B2A5-57E00EBAC27E}" type="presParOf" srcId="{E20310C0-6699-4E5A-96FD-9CE524DD6430}" destId="{48958A0F-82E1-40AF-814E-11E7E045790E}" srcOrd="1" destOrd="0" presId="urn:microsoft.com/office/officeart/2005/8/layout/hList1"/>
    <dgm:cxn modelId="{014FCCA3-5D4D-4CCF-85DF-EA57DD67D160}" type="presParOf" srcId="{E20310C0-6699-4E5A-96FD-9CE524DD6430}" destId="{B9E07C63-2CAB-4B56-9C63-A64E0BFEA356}" srcOrd="2" destOrd="0" presId="urn:microsoft.com/office/officeart/2005/8/layout/hList1"/>
    <dgm:cxn modelId="{CCABEDEE-BE53-45D2-84C6-041A06481D61}" type="presParOf" srcId="{B9E07C63-2CAB-4B56-9C63-A64E0BFEA356}" destId="{ED91C1F5-D4AB-4498-B1EA-307E86263D70}" srcOrd="0" destOrd="0" presId="urn:microsoft.com/office/officeart/2005/8/layout/hList1"/>
    <dgm:cxn modelId="{2D5B3C27-B672-4FA0-8D7B-15595F8321B0}" type="presParOf" srcId="{B9E07C63-2CAB-4B56-9C63-A64E0BFEA356}" destId="{801C84CD-31F5-43D1-AFC7-35DBD8AD65A5}" srcOrd="1" destOrd="0" presId="urn:microsoft.com/office/officeart/2005/8/layout/hList1"/>
    <dgm:cxn modelId="{447FDEA5-7A1D-43A2-B9C6-71D975BFF90F}" type="presParOf" srcId="{E20310C0-6699-4E5A-96FD-9CE524DD6430}" destId="{EA833D6E-300C-4A57-A0FA-0CFF60A3FD0D}" srcOrd="3" destOrd="0" presId="urn:microsoft.com/office/officeart/2005/8/layout/hList1"/>
    <dgm:cxn modelId="{2844FCAA-7123-443C-951F-DCAAA9A5C1CA}" type="presParOf" srcId="{E20310C0-6699-4E5A-96FD-9CE524DD6430}" destId="{FF2F11CE-401A-4143-B02F-5430E944A011}" srcOrd="4" destOrd="0" presId="urn:microsoft.com/office/officeart/2005/8/layout/hList1"/>
    <dgm:cxn modelId="{44E6E59D-4324-4A5A-B231-3783FC5A9DA6}" type="presParOf" srcId="{FF2F11CE-401A-4143-B02F-5430E944A011}" destId="{CAC04BC5-9267-4423-8CB6-7CD4A660514F}" srcOrd="0" destOrd="0" presId="urn:microsoft.com/office/officeart/2005/8/layout/hList1"/>
    <dgm:cxn modelId="{BBF030EC-F377-435E-8210-5ACADFCD0D53}" type="presParOf" srcId="{FF2F11CE-401A-4143-B02F-5430E944A011}" destId="{2EECAA9C-B83C-4ED1-80B5-C4A1C27BB87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BB164-E263-4FB1-AEDA-F54D4D7CD79C}">
      <dsp:nvSpPr>
        <dsp:cNvPr id="0" name=""/>
        <dsp:cNvSpPr/>
      </dsp:nvSpPr>
      <dsp:spPr>
        <a:xfrm>
          <a:off x="3364" y="0"/>
          <a:ext cx="3280183" cy="100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dirty="0"/>
            <a:t>Producten en materialen</a:t>
          </a:r>
        </a:p>
      </dsp:txBody>
      <dsp:txXfrm>
        <a:off x="3364" y="0"/>
        <a:ext cx="3280183" cy="1008000"/>
      </dsp:txXfrm>
    </dsp:sp>
    <dsp:sp modelId="{7B932EBB-F1FD-46A0-9EA5-C900931AC0C6}">
      <dsp:nvSpPr>
        <dsp:cNvPr id="0" name=""/>
        <dsp:cNvSpPr/>
      </dsp:nvSpPr>
      <dsp:spPr>
        <a:xfrm>
          <a:off x="3364" y="1009345"/>
          <a:ext cx="3280183" cy="28101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1600" b="1" kern="1200" dirty="0"/>
            <a:t>Productpaspoort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Transport/afstand</a:t>
          </a:r>
          <a:endParaRPr lang="nl-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Samenstelling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Bedrijfsvoering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Gebruiksduur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Onderhoud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Duurzaamheid tijdens gebruik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Eindverwerking</a:t>
          </a:r>
        </a:p>
      </dsp:txBody>
      <dsp:txXfrm>
        <a:off x="3364" y="1009345"/>
        <a:ext cx="3280183" cy="2810193"/>
      </dsp:txXfrm>
    </dsp:sp>
    <dsp:sp modelId="{ED91C1F5-D4AB-4498-B1EA-307E86263D70}">
      <dsp:nvSpPr>
        <dsp:cNvPr id="0" name=""/>
        <dsp:cNvSpPr/>
      </dsp:nvSpPr>
      <dsp:spPr>
        <a:xfrm>
          <a:off x="3760191" y="0"/>
          <a:ext cx="3280183" cy="100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dirty="0"/>
            <a:t>Planten</a:t>
          </a:r>
        </a:p>
      </dsp:txBody>
      <dsp:txXfrm>
        <a:off x="3760191" y="0"/>
        <a:ext cx="3280183" cy="1008000"/>
      </dsp:txXfrm>
    </dsp:sp>
    <dsp:sp modelId="{801C84CD-31F5-43D1-AFC7-35DBD8AD65A5}">
      <dsp:nvSpPr>
        <dsp:cNvPr id="0" name=""/>
        <dsp:cNvSpPr/>
      </dsp:nvSpPr>
      <dsp:spPr>
        <a:xfrm>
          <a:off x="3742773" y="1009345"/>
          <a:ext cx="3280183" cy="28101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NL" sz="1600" b="1" kern="1200" dirty="0"/>
            <a:t>Plantpaspoort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Transport/afstand</a:t>
          </a:r>
          <a:endParaRPr lang="nl-N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Samenstelling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Afkomst plantensoort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Bedrijfsvoering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Geschiktheid standplaats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 err="1">
              <a:solidFill>
                <a:schemeClr val="tx1"/>
              </a:solidFill>
            </a:rPr>
            <a:t>Eco</a:t>
          </a:r>
          <a:r>
            <a:rPr lang="nl-NL" sz="1600" kern="1200" dirty="0">
              <a:solidFill>
                <a:schemeClr val="tx1"/>
              </a:solidFill>
            </a:rPr>
            <a:t> Toegevoegde Waarde (ETW)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Gebruik meststoffen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Gebruik bestrijdingsmiddelen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nl-NL" sz="1600" kern="1200" dirty="0">
              <a:solidFill>
                <a:schemeClr val="tx1"/>
              </a:solidFill>
            </a:rPr>
            <a:t>Watergebruik</a:t>
          </a:r>
          <a:endParaRPr lang="nl-NL" sz="1600" kern="1200" dirty="0"/>
        </a:p>
      </dsp:txBody>
      <dsp:txXfrm>
        <a:off x="3742773" y="1009345"/>
        <a:ext cx="3280183" cy="2810193"/>
      </dsp:txXfrm>
    </dsp:sp>
    <dsp:sp modelId="{CAC04BC5-9267-4423-8CB6-7CD4A660514F}">
      <dsp:nvSpPr>
        <dsp:cNvPr id="0" name=""/>
        <dsp:cNvSpPr/>
      </dsp:nvSpPr>
      <dsp:spPr>
        <a:xfrm>
          <a:off x="7482182" y="0"/>
          <a:ext cx="3280183" cy="100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1" kern="1200" dirty="0"/>
            <a:t>Gebiedsinrichting</a:t>
          </a:r>
        </a:p>
      </dsp:txBody>
      <dsp:txXfrm>
        <a:off x="7482182" y="0"/>
        <a:ext cx="3280183" cy="1008000"/>
      </dsp:txXfrm>
    </dsp:sp>
    <dsp:sp modelId="{2EECAA9C-B83C-4ED1-80B5-C4A1C27BB872}">
      <dsp:nvSpPr>
        <dsp:cNvPr id="0" name=""/>
        <dsp:cNvSpPr/>
      </dsp:nvSpPr>
      <dsp:spPr>
        <a:xfrm>
          <a:off x="7482182" y="1009345"/>
          <a:ext cx="3280183" cy="28101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NL Gebiedslabel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NL Terreinlabel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NL Tuinlabel</a:t>
          </a:r>
        </a:p>
      </dsp:txBody>
      <dsp:txXfrm>
        <a:off x="7482182" y="1009345"/>
        <a:ext cx="3280183" cy="28101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4" cy="3402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621697" y="0"/>
            <a:ext cx="4302624" cy="3402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E1CB3-AA4E-4DDB-8C6A-1196CF6E425C}" type="datetimeFigureOut">
              <a:rPr lang="nl-NL" smtClean="0"/>
              <a:t>10-3-2022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6457411"/>
            <a:ext cx="4302624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621697" y="6457411"/>
            <a:ext cx="4302624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C814A-3890-496D-9364-73DE61695E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74761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280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4ED51-BD0C-4E66-9274-00BBDD32CC68}" type="datetimeFigureOut">
              <a:rPr lang="nl-NL" smtClean="0"/>
              <a:pPr/>
              <a:t>10-3-2022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6456614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2800" y="6456614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7907F-F90F-4F8F-9486-B6F0CB055DB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53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7907F-F90F-4F8F-9486-B6F0CB055DBC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124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5156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41396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3277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BEAC1-DA37-4938-86FD-B98279AEF37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45197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BEAC1-DA37-4938-86FD-B98279AEF37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68544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BEAC1-DA37-4938-86FD-B98279AEF37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67189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BEAC1-DA37-4938-86FD-B98279AEF37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64830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12957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6728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7253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39490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58730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68108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953946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89330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96253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24290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Regulatie water in onderstroom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Gemiddelde opvang 30% neerslag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Stemflow tot wel 60% opvang neerslag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Schuilplek bij hitte en neerslag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Evaporatie van water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Verkoeling (tot wel 8</a:t>
            </a:r>
            <a:r>
              <a:rPr lang="nl-NL" dirty="0">
                <a:latin typeface="+mn-lt"/>
              </a:rPr>
              <a:t>° C</a:t>
            </a:r>
            <a:r>
              <a:rPr lang="nl-NL" altLang="nl-NL" dirty="0">
                <a:latin typeface="+mn-lt"/>
              </a:rPr>
              <a:t>)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CO2-opslag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Organische stof houdt water vast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Afvangen fijnstof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Schaduwplek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dirty="0">
                <a:latin typeface="Calibri" panose="020F0502020204030204" pitchFamily="34" charset="0"/>
              </a:rPr>
              <a:t>Soortenrijkdom</a:t>
            </a:r>
          </a:p>
          <a:p>
            <a:pPr eaLnBrk="1" hangingPunct="1">
              <a:spcBef>
                <a:spcPct val="0"/>
              </a:spcBef>
            </a:pPr>
            <a:endParaRPr lang="nl-NL" altLang="nl-NL" dirty="0"/>
          </a:p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47283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39838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A1F4F-E4C9-4F81-95E5-46934E9ADC58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536212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2763" indent="-1968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788988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04900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20813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8780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352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7924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496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5653F1-8220-46B8-953D-050FEAC26603}" type="slidenum">
              <a:rPr lang="nl-NL" altLang="nl-NL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nl-NL" altLang="nl-N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884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51835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66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505D04-3A7E-4CCA-B2DF-21DEFA06A296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733016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2763" indent="-1968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788988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04900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20813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8780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352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7924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496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5653F1-8220-46B8-953D-050FEAC26603}" type="slidenum">
              <a:rPr lang="nl-NL" altLang="nl-NL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nl-NL" altLang="nl-N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563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2763" indent="-1968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788988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04900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20813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8780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352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7924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496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5653F1-8220-46B8-953D-050FEAC26603}" type="slidenum">
              <a:rPr lang="nl-NL" altLang="nl-NL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nl-NL" altLang="nl-N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9191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2763" indent="-1968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788988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04900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20813" indent="-1571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8780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352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7924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49613" indent="-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5653F1-8220-46B8-953D-050FEAC26603}" type="slidenum">
              <a:rPr lang="nl-NL" altLang="nl-NL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nl-NL" altLang="nl-N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68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88924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77925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1564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45971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07738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8638" indent="-203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4388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98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66850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240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812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384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95650" indent="-161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B9AA2A-611F-4C5E-98BD-240AF75E93DE}" type="slidenum">
              <a:rPr lang="nl-NL" alt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4364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6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2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301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42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01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10-3-2022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3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10-3-2022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2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10-3-2022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61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10-3-2022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10-3-2022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15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1548-704C-4828-AE01-FFCFA68F3468}" type="datetimeFigureOut">
              <a:rPr lang="nl-NL" smtClean="0"/>
              <a:pPr/>
              <a:t>10-3-2022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19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81548-704C-4828-AE01-FFCFA68F3468}" type="datetimeFigureOut">
              <a:rPr lang="nl-NL" smtClean="0"/>
              <a:pPr/>
              <a:t>10-3-2022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45F6B-D8F8-4729-B965-540C5B68061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42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tiff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6.jpe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.png"/><Relationship Id="rId7" Type="http://schemas.openxmlformats.org/officeDocument/2006/relationships/image" Target="../media/image50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microsoft.com/office/2007/relationships/hdphoto" Target="../media/hdphoto1.wdp"/><Relationship Id="rId4" Type="http://schemas.openxmlformats.org/officeDocument/2006/relationships/image" Target="../media/image16.jpe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16.jpe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5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5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16.jpeg"/><Relationship Id="rId9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5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16.jpeg"/><Relationship Id="rId9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5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16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5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6.jpeg"/><Relationship Id="rId4" Type="http://schemas.openxmlformats.org/officeDocument/2006/relationships/image" Target="../media/image99.png"/><Relationship Id="rId9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5.pn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nl/url?sa=i&amp;rct=j&amp;q=&amp;esrc=s&amp;source=images&amp;cd=&amp;cad=rja&amp;uact=8&amp;ved=2ahUKEwjh3_PYz7PeAhUQZFAKHf7tBgoQjRx6BAgBEAU&amp;url=https://grdnnl.wordpress.com/2014/02/02/go-wild-met-een-wilde-bloemenweide/&amp;psig=AOvVaw0C2Y8HSODplplBCVV_qRZ0&amp;ust=1541176404508014" TargetMode="External"/><Relationship Id="rId5" Type="http://schemas.openxmlformats.org/officeDocument/2006/relationships/image" Target="../media/image114.jpeg"/><Relationship Id="rId4" Type="http://schemas.openxmlformats.org/officeDocument/2006/relationships/hyperlink" Target="https://www.google.nl/url?sa=i&amp;rct=j&amp;q=&amp;esrc=s&amp;source=images&amp;cd=&amp;cad=rja&amp;uact=8&amp;ved=2ahUKEwim0LD0z7PeAhXJmLQKHfPND9MQjRx6BAgBEAU&amp;url=https://www.hunebednieuwscafe.nl/2016/06/het-geheim-van-de-eik/&amp;psig=AOvVaw17u84PSPfn6Nc45XH8CXhJ&amp;ust=1541176469563104" TargetMode="External"/><Relationship Id="rId9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5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6.jpeg"/><Relationship Id="rId4" Type="http://schemas.openxmlformats.org/officeDocument/2006/relationships/image" Target="../media/image117.jpeg"/><Relationship Id="rId9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5.pn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openxmlformats.org/officeDocument/2006/relationships/image" Target="../media/image16.jpeg"/><Relationship Id="rId4" Type="http://schemas.openxmlformats.org/officeDocument/2006/relationships/image" Target="../media/image123.png"/><Relationship Id="rId9" Type="http://schemas.openxmlformats.org/officeDocument/2006/relationships/image" Target="../media/image12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16.jpeg"/><Relationship Id="rId5" Type="http://schemas.openxmlformats.org/officeDocument/2006/relationships/image" Target="../media/image33.jpeg"/><Relationship Id="rId10" Type="http://schemas.openxmlformats.org/officeDocument/2006/relationships/image" Target="../media/image130.jpeg"/><Relationship Id="rId4" Type="http://schemas.openxmlformats.org/officeDocument/2006/relationships/image" Target="../media/image32.jpeg"/><Relationship Id="rId9" Type="http://schemas.openxmlformats.org/officeDocument/2006/relationships/image" Target="../media/image1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5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6.jpeg"/><Relationship Id="rId9" Type="http://schemas.openxmlformats.org/officeDocument/2006/relationships/image" Target="../media/image14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5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141.png"/><Relationship Id="rId4" Type="http://schemas.openxmlformats.org/officeDocument/2006/relationships/image" Target="../media/image16.jpeg"/><Relationship Id="rId9" Type="http://schemas.openxmlformats.org/officeDocument/2006/relationships/image" Target="../media/image1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g"/><Relationship Id="rId3" Type="http://schemas.openxmlformats.org/officeDocument/2006/relationships/image" Target="../media/image16.jpeg"/><Relationship Id="rId7" Type="http://schemas.openxmlformats.org/officeDocument/2006/relationships/image" Target="../media/image14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g"/><Relationship Id="rId5" Type="http://schemas.openxmlformats.org/officeDocument/2006/relationships/image" Target="../media/image146.png"/><Relationship Id="rId4" Type="http://schemas.openxmlformats.org/officeDocument/2006/relationships/image" Target="../media/image145.jpeg"/><Relationship Id="rId9" Type="http://schemas.openxmlformats.org/officeDocument/2006/relationships/image" Target="../media/image15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16.jpeg"/><Relationship Id="rId9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6.jpeg"/><Relationship Id="rId7" Type="http://schemas.openxmlformats.org/officeDocument/2006/relationships/image" Target="../media/image154.jpeg"/><Relationship Id="rId12" Type="http://schemas.openxmlformats.org/officeDocument/2006/relationships/image" Target="../media/image1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5.png"/><Relationship Id="rId7" Type="http://schemas.openxmlformats.org/officeDocument/2006/relationships/image" Target="../media/image16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0.emf"/><Relationship Id="rId11" Type="http://schemas.openxmlformats.org/officeDocument/2006/relationships/image" Target="../media/image165.jp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64.jpeg"/><Relationship Id="rId4" Type="http://schemas.openxmlformats.org/officeDocument/2006/relationships/image" Target="../media/image16.jpeg"/><Relationship Id="rId9" Type="http://schemas.openxmlformats.org/officeDocument/2006/relationships/image" Target="../media/image1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png"/><Relationship Id="rId9" Type="http://schemas.openxmlformats.org/officeDocument/2006/relationships/image" Target="../media/image1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16.jpe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2.wp.com/wallpup.com/wp-content/uploads/2013/04/Cool-Background-Green-Leaf.jpg"/>
          <p:cNvPicPr>
            <a:picLocks noChangeAspect="1" noChangeArrowheads="1"/>
          </p:cNvPicPr>
          <p:nvPr/>
        </p:nvPicPr>
        <p:blipFill rotWithShape="1">
          <a:blip r:embed="rId3" cstate="print"/>
          <a:srcRect l="32586" t="17500" r="800" b="22416"/>
          <a:stretch/>
        </p:blipFill>
        <p:spPr bwMode="auto">
          <a:xfrm>
            <a:off x="0" y="-9525"/>
            <a:ext cx="12182475" cy="686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kstvak 2"/>
          <p:cNvSpPr txBox="1">
            <a:spLocks noChangeArrowheads="1"/>
          </p:cNvSpPr>
          <p:nvPr/>
        </p:nvSpPr>
        <p:spPr bwMode="auto">
          <a:xfrm>
            <a:off x="1090875" y="6126479"/>
            <a:ext cx="6262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en-US" sz="2400" b="1" dirty="0">
                <a:solidFill>
                  <a:schemeClr val="bg1"/>
                </a:solidFill>
              </a:rPr>
              <a:t>IKN Harderwijk 10-03-2022</a:t>
            </a:r>
          </a:p>
        </p:txBody>
      </p:sp>
      <p:sp>
        <p:nvSpPr>
          <p:cNvPr id="5" name="Rechthoek 4"/>
          <p:cNvSpPr/>
          <p:nvPr/>
        </p:nvSpPr>
        <p:spPr>
          <a:xfrm>
            <a:off x="1192965" y="731521"/>
            <a:ext cx="9451222" cy="1866314"/>
          </a:xfrm>
          <a:prstGeom prst="rect">
            <a:avLst/>
          </a:prstGeom>
          <a:solidFill>
            <a:srgbClr val="A6B727"/>
          </a:solidFill>
          <a:ln>
            <a:solidFill>
              <a:srgbClr val="79861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nl-NL" sz="6600" dirty="0">
                <a:solidFill>
                  <a:schemeClr val="bg1"/>
                </a:solidFill>
              </a:rPr>
              <a:t>In balans met de natuur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A1D9EE6D-6808-40FE-88C6-547F6BF803B5}"/>
              </a:ext>
            </a:extLst>
          </p:cNvPr>
          <p:cNvGrpSpPr>
            <a:grpSpLocks noChangeAspect="1"/>
          </p:cNvGrpSpPr>
          <p:nvPr/>
        </p:nvGrpSpPr>
        <p:grpSpPr>
          <a:xfrm>
            <a:off x="1200150" y="4965743"/>
            <a:ext cx="9422092" cy="1011627"/>
            <a:chOff x="1613530" y="5010127"/>
            <a:chExt cx="9008712" cy="967243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7413" y="5014721"/>
              <a:ext cx="2243928" cy="958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086" y="5014721"/>
              <a:ext cx="3690156" cy="962649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F1F375E1-2438-4781-B94D-C5A91A91B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530" y="5010127"/>
              <a:ext cx="2873138" cy="962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536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8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hthoek 1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NL Gebiedslabel en de </a:t>
            </a:r>
            <a:r>
              <a:rPr lang="nl-NL" altLang="en-US" sz="2200" dirty="0" err="1"/>
              <a:t>SDG’s</a:t>
            </a:r>
            <a:endParaRPr lang="en-GB" altLang="en-US" sz="2200" dirty="0"/>
          </a:p>
        </p:txBody>
      </p:sp>
      <p:sp>
        <p:nvSpPr>
          <p:cNvPr id="14340" name="Rechthoek 11"/>
          <p:cNvSpPr>
            <a:spLocks noChangeArrowheads="1"/>
          </p:cNvSpPr>
          <p:nvPr/>
        </p:nvSpPr>
        <p:spPr bwMode="auto">
          <a:xfrm>
            <a:off x="888791" y="1439756"/>
            <a:ext cx="741045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nl-NL" altLang="nl-NL" dirty="0">
              <a:solidFill>
                <a:srgbClr val="262626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nl-NL" altLang="nl-NL" dirty="0">
                <a:solidFill>
                  <a:srgbClr val="262626"/>
                </a:solidFill>
                <a:latin typeface="+mn-lt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53325F01-39ED-4553-8276-60A327B2693E}"/>
              </a:ext>
            </a:extLst>
          </p:cNvPr>
          <p:cNvSpPr/>
          <p:nvPr/>
        </p:nvSpPr>
        <p:spPr>
          <a:xfrm>
            <a:off x="771525" y="1748952"/>
            <a:ext cx="4536598" cy="3742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solidFill>
                  <a:schemeClr val="tx1"/>
                </a:solidFill>
              </a:rPr>
              <a:t>Gebiedslabel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solidFill>
                  <a:schemeClr val="tx1"/>
                </a:solidFill>
              </a:rPr>
              <a:t>Ontwerp, realisatie &amp; beheer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solidFill>
                  <a:schemeClr val="tx1"/>
                </a:solidFill>
              </a:rPr>
              <a:t>Materialisatie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solidFill>
                  <a:schemeClr val="tx1"/>
                </a:solidFill>
              </a:rPr>
              <a:t>Energie &amp; Klimaatbestendigheid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solidFill>
                  <a:schemeClr val="tx1"/>
                </a:solidFill>
              </a:rPr>
              <a:t>Bodem &amp; Water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solidFill>
                  <a:schemeClr val="tx1"/>
                </a:solidFill>
              </a:rPr>
              <a:t>Biodiversiteit &amp; bestaande landschappelijke kwaliteit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solidFill>
                  <a:schemeClr val="tx1"/>
                </a:solidFill>
              </a:rPr>
              <a:t>Mens &amp; omgeving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solidFill>
                  <a:schemeClr val="tx1"/>
                </a:solidFill>
              </a:rPr>
              <a:t>Borging &amp; beleid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r="2869"/>
          <a:stretch/>
        </p:blipFill>
        <p:spPr>
          <a:xfrm>
            <a:off x="5707964" y="1720851"/>
            <a:ext cx="5724940" cy="37706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8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8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hthoek 1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4340" name="Rechthoek 11"/>
          <p:cNvSpPr>
            <a:spLocks noChangeArrowheads="1"/>
          </p:cNvSpPr>
          <p:nvPr/>
        </p:nvSpPr>
        <p:spPr bwMode="auto">
          <a:xfrm>
            <a:off x="888791" y="1439756"/>
            <a:ext cx="741045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nl-NL" altLang="nl-NL" dirty="0">
              <a:solidFill>
                <a:srgbClr val="262626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nl-NL" altLang="nl-NL" dirty="0">
                <a:solidFill>
                  <a:srgbClr val="262626"/>
                </a:solidFill>
                <a:latin typeface="+mn-lt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2F51566B-B4E1-48E6-90D4-F1435178502E}"/>
              </a:ext>
            </a:extLst>
          </p:cNvPr>
          <p:cNvCxnSpPr>
            <a:cxnSpLocks/>
          </p:cNvCxnSpPr>
          <p:nvPr/>
        </p:nvCxnSpPr>
        <p:spPr>
          <a:xfrm>
            <a:off x="-144764" y="0"/>
            <a:ext cx="740484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E8E8851-1CB1-4C53-A1E2-5FC228237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3913" y="368301"/>
            <a:ext cx="4568514" cy="6105526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EE67AD5-6F1F-4CE6-9C61-A581A12267D3}"/>
              </a:ext>
            </a:extLst>
          </p:cNvPr>
          <p:cNvSpPr txBox="1">
            <a:spLocks/>
          </p:cNvSpPr>
          <p:nvPr/>
        </p:nvSpPr>
        <p:spPr>
          <a:xfrm>
            <a:off x="477839" y="4640870"/>
            <a:ext cx="6418618" cy="426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itchFamily="34" charset="0"/>
              </a:rPr>
              <a:t>“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Verdubbelen van de waarde van stedelijk groen in 2030”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nl-NL" sz="20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nl-NL" sz="20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ndertitel 5">
            <a:extLst>
              <a:ext uri="{FF2B5EF4-FFF2-40B4-BE49-F238E27FC236}">
                <a16:creationId xmlns:a16="http://schemas.microsoft.com/office/drawing/2014/main" id="{812A2212-9A7D-4C98-B01F-5D446B4D84A9}"/>
              </a:ext>
            </a:extLst>
          </p:cNvPr>
          <p:cNvSpPr txBox="1">
            <a:spLocks/>
          </p:cNvSpPr>
          <p:nvPr/>
        </p:nvSpPr>
        <p:spPr>
          <a:xfrm>
            <a:off x="745690" y="3138159"/>
            <a:ext cx="5132484" cy="3620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/>
              <a:t>Voor een duurzame en gezonde gebiedsontwikkeling</a:t>
            </a:r>
          </a:p>
        </p:txBody>
      </p:sp>
      <p:pic>
        <p:nvPicPr>
          <p:cNvPr id="21" name="Afbeelding 3">
            <a:extLst>
              <a:ext uri="{FF2B5EF4-FFF2-40B4-BE49-F238E27FC236}">
                <a16:creationId xmlns:a16="http://schemas.microsoft.com/office/drawing/2014/main" id="{A3D9ECFE-839A-468F-B2C3-69EBDCC3A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90" y="1566657"/>
            <a:ext cx="5962759" cy="155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86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8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hthoek 1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4340" name="Rechthoek 11"/>
          <p:cNvSpPr>
            <a:spLocks noChangeArrowheads="1"/>
          </p:cNvSpPr>
          <p:nvPr/>
        </p:nvSpPr>
        <p:spPr bwMode="auto">
          <a:xfrm>
            <a:off x="888791" y="1439756"/>
            <a:ext cx="741045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nl-NL" altLang="nl-NL" dirty="0">
              <a:solidFill>
                <a:srgbClr val="262626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nl-NL" altLang="nl-NL" dirty="0">
                <a:solidFill>
                  <a:srgbClr val="262626"/>
                </a:solidFill>
                <a:latin typeface="+mn-lt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2F51566B-B4E1-48E6-90D4-F1435178502E}"/>
              </a:ext>
            </a:extLst>
          </p:cNvPr>
          <p:cNvCxnSpPr>
            <a:cxnSpLocks/>
          </p:cNvCxnSpPr>
          <p:nvPr/>
        </p:nvCxnSpPr>
        <p:spPr>
          <a:xfrm>
            <a:off x="-144764" y="0"/>
            <a:ext cx="740484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8B83978E-EFDE-4EF3-B78E-D7AAA9EC47FF}"/>
              </a:ext>
            </a:extLst>
          </p:cNvPr>
          <p:cNvSpPr txBox="1">
            <a:spLocks/>
          </p:cNvSpPr>
          <p:nvPr/>
        </p:nvSpPr>
        <p:spPr>
          <a:xfrm>
            <a:off x="700096" y="2704813"/>
            <a:ext cx="11182571" cy="28903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Team NL Greenlabel (incl. Raad van Advies en wetenschappelijke raad)</a:t>
            </a:r>
          </a:p>
          <a:p>
            <a:r>
              <a:rPr lang="nl-NL" sz="1800" dirty="0"/>
              <a:t>190 partners</a:t>
            </a:r>
          </a:p>
          <a:p>
            <a:r>
              <a:rPr lang="nl-NL" sz="1800" dirty="0"/>
              <a:t>32 opgeleide NL Terreinexperts, 39 Ambassadeurs leefbare stad </a:t>
            </a:r>
          </a:p>
          <a:p>
            <a:r>
              <a:rPr lang="nl-NL" sz="1800" dirty="0"/>
              <a:t>Labels voor tuinen, terreinen en gebieden</a:t>
            </a:r>
          </a:p>
          <a:p>
            <a:r>
              <a:rPr lang="nl-NL" sz="1800" dirty="0"/>
              <a:t>Groene Stad Challenge 2021 </a:t>
            </a:r>
          </a:p>
          <a:p>
            <a:r>
              <a:rPr lang="nl-NL" sz="1800" dirty="0"/>
              <a:t>Manifest Bouwen voor de Natuur </a:t>
            </a:r>
          </a:p>
          <a:p>
            <a:r>
              <a:rPr lang="nl-NL" sz="1800" dirty="0"/>
              <a:t>Samenwerkingen: Stichting Steenbreek, Deltaplan voor Biodiversiteit, </a:t>
            </a:r>
          </a:p>
          <a:p>
            <a:pPr marL="0" indent="0">
              <a:buNone/>
            </a:pPr>
            <a:r>
              <a:rPr lang="nl-NL" sz="1800" dirty="0"/>
              <a:t>    Groeifondsaanvraag bedrijfsterreinen en o.a. </a:t>
            </a:r>
            <a:r>
              <a:rPr lang="nl-NL" sz="1800" dirty="0" err="1"/>
              <a:t>Ecocertifiedlabel</a:t>
            </a:r>
            <a:endParaRPr lang="nl-NL" sz="1800" dirty="0"/>
          </a:p>
          <a:p>
            <a:endParaRPr lang="nl-NL" sz="1800" dirty="0"/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55FF6471-CDC5-45C1-AE3A-69F0C4FBF8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56" r="9872" b="2"/>
          <a:stretch/>
        </p:blipFill>
        <p:spPr>
          <a:xfrm>
            <a:off x="7657011" y="2272980"/>
            <a:ext cx="4034927" cy="3185158"/>
          </a:xfrm>
          <a:prstGeom prst="rect">
            <a:avLst/>
          </a:prstGeom>
          <a:noFill/>
        </p:spPr>
      </p:pic>
      <p:sp>
        <p:nvSpPr>
          <p:cNvPr id="24" name="Tekstvak 3">
            <a:extLst>
              <a:ext uri="{FF2B5EF4-FFF2-40B4-BE49-F238E27FC236}">
                <a16:creationId xmlns:a16="http://schemas.microsoft.com/office/drawing/2014/main" id="{1E21A846-6632-43C9-BDB2-5C0F2D323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NL Gebiedslabel</a:t>
            </a:r>
            <a:endParaRPr lang="en-GB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12764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8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hthoek 1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4340" name="Rechthoek 11"/>
          <p:cNvSpPr>
            <a:spLocks noChangeArrowheads="1"/>
          </p:cNvSpPr>
          <p:nvPr/>
        </p:nvSpPr>
        <p:spPr bwMode="auto">
          <a:xfrm>
            <a:off x="888791" y="1439756"/>
            <a:ext cx="741045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nl-NL" altLang="nl-NL" dirty="0">
              <a:solidFill>
                <a:srgbClr val="262626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nl-NL" altLang="nl-NL" dirty="0">
                <a:solidFill>
                  <a:srgbClr val="262626"/>
                </a:solidFill>
                <a:latin typeface="+mn-lt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2F51566B-B4E1-48E6-90D4-F1435178502E}"/>
              </a:ext>
            </a:extLst>
          </p:cNvPr>
          <p:cNvCxnSpPr>
            <a:cxnSpLocks/>
          </p:cNvCxnSpPr>
          <p:nvPr/>
        </p:nvCxnSpPr>
        <p:spPr>
          <a:xfrm>
            <a:off x="-144764" y="0"/>
            <a:ext cx="740484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vak 3">
            <a:extLst>
              <a:ext uri="{FF2B5EF4-FFF2-40B4-BE49-F238E27FC236}">
                <a16:creationId xmlns:a16="http://schemas.microsoft.com/office/drawing/2014/main" id="{1E21A846-6632-43C9-BDB2-5C0F2D323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NL Gebiedslabel</a:t>
            </a:r>
            <a:endParaRPr lang="en-GB" altLang="en-US" sz="220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DF67325-F2EE-419A-8EC2-A13400BEBA28}"/>
              </a:ext>
            </a:extLst>
          </p:cNvPr>
          <p:cNvSpPr txBox="1">
            <a:spLocks/>
          </p:cNvSpPr>
          <p:nvPr/>
        </p:nvSpPr>
        <p:spPr>
          <a:xfrm>
            <a:off x="5691012" y="2178203"/>
            <a:ext cx="532999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nl-NL"/>
            </a:br>
            <a:endParaRPr lang="nl-NL" sz="2000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B021D0EA-1D07-4F2D-B0AB-8E29F7FC1F6E}"/>
              </a:ext>
            </a:extLst>
          </p:cNvPr>
          <p:cNvSpPr txBox="1">
            <a:spLocks/>
          </p:cNvSpPr>
          <p:nvPr/>
        </p:nvSpPr>
        <p:spPr>
          <a:xfrm>
            <a:off x="1372328" y="1507433"/>
            <a:ext cx="9566080" cy="5333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i="1" dirty="0"/>
              <a:t>“sturen op een samenhangende aanpak, kwaliteit en </a:t>
            </a:r>
            <a:r>
              <a:rPr lang="nl-NL" sz="2000" i="1" dirty="0" err="1"/>
              <a:t>waardecreatie</a:t>
            </a:r>
            <a:r>
              <a:rPr lang="nl-NL" sz="2000" i="1" dirty="0"/>
              <a:t>”</a:t>
            </a:r>
          </a:p>
        </p:txBody>
      </p:sp>
      <p:pic>
        <p:nvPicPr>
          <p:cNvPr id="15" name="Picture 2" descr="http://one-europe.info/user/files/zengardner.jpg">
            <a:extLst>
              <a:ext uri="{FF2B5EF4-FFF2-40B4-BE49-F238E27FC236}">
                <a16:creationId xmlns:a16="http://schemas.microsoft.com/office/drawing/2014/main" id="{99648991-2A5F-4C9D-A8E2-DA8E86AD6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446" y="2526887"/>
            <a:ext cx="5345685" cy="377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C3CECA3D-1116-41B4-AB3B-6E5A8A8D8A86}"/>
              </a:ext>
            </a:extLst>
          </p:cNvPr>
          <p:cNvSpPr txBox="1">
            <a:spLocks/>
          </p:cNvSpPr>
          <p:nvPr/>
        </p:nvSpPr>
        <p:spPr>
          <a:xfrm>
            <a:off x="821059" y="2921758"/>
            <a:ext cx="4760113" cy="1557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 Greenlabel helpt u om uw ambities meetbaar te maken en daadwerkelijk te komen tot een aantoonbare gezonde woon-, werk- en leefomgeving waarbij groen en duurzaam centraal staan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4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8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hthoek 1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4340" name="Rechthoek 11"/>
          <p:cNvSpPr>
            <a:spLocks noChangeArrowheads="1"/>
          </p:cNvSpPr>
          <p:nvPr/>
        </p:nvSpPr>
        <p:spPr bwMode="auto">
          <a:xfrm>
            <a:off x="888791" y="1439756"/>
            <a:ext cx="741045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nl-NL" altLang="nl-NL" dirty="0">
              <a:solidFill>
                <a:srgbClr val="262626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nl-NL" altLang="nl-NL" dirty="0">
                <a:solidFill>
                  <a:srgbClr val="262626"/>
                </a:solidFill>
                <a:latin typeface="+mn-lt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2F51566B-B4E1-48E6-90D4-F1435178502E}"/>
              </a:ext>
            </a:extLst>
          </p:cNvPr>
          <p:cNvCxnSpPr>
            <a:cxnSpLocks/>
          </p:cNvCxnSpPr>
          <p:nvPr/>
        </p:nvCxnSpPr>
        <p:spPr>
          <a:xfrm>
            <a:off x="-144764" y="0"/>
            <a:ext cx="740484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vak 3">
            <a:extLst>
              <a:ext uri="{FF2B5EF4-FFF2-40B4-BE49-F238E27FC236}">
                <a16:creationId xmlns:a16="http://schemas.microsoft.com/office/drawing/2014/main" id="{1E21A846-6632-43C9-BDB2-5C0F2D323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NL Gebiedslabel</a:t>
            </a:r>
            <a:endParaRPr lang="en-GB" altLang="en-US" sz="220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DF67325-F2EE-419A-8EC2-A13400BEBA28}"/>
              </a:ext>
            </a:extLst>
          </p:cNvPr>
          <p:cNvSpPr txBox="1">
            <a:spLocks/>
          </p:cNvSpPr>
          <p:nvPr/>
        </p:nvSpPr>
        <p:spPr>
          <a:xfrm>
            <a:off x="5691012" y="2178203"/>
            <a:ext cx="532999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nl-NL"/>
            </a:br>
            <a:endParaRPr lang="nl-NL" sz="2000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2AEA8AB9-55B9-4D36-AD67-1E6722EE4742}"/>
              </a:ext>
            </a:extLst>
          </p:cNvPr>
          <p:cNvSpPr txBox="1">
            <a:spLocks/>
          </p:cNvSpPr>
          <p:nvPr/>
        </p:nvSpPr>
        <p:spPr>
          <a:xfrm>
            <a:off x="4091180" y="1454698"/>
            <a:ext cx="11178038" cy="12887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 err="1">
                <a:latin typeface="+mn-lt"/>
                <a:ea typeface="+mn-ea"/>
                <a:cs typeface="+mn-cs"/>
              </a:rPr>
              <a:t>Duurzaamheidspaspoorten</a:t>
            </a:r>
            <a:r>
              <a:rPr lang="en-US" sz="2000" i="1" dirty="0">
                <a:latin typeface="+mn-lt"/>
                <a:ea typeface="+mn-ea"/>
                <a:cs typeface="+mn-cs"/>
              </a:rPr>
              <a:t> </a:t>
            </a:r>
            <a:r>
              <a:rPr lang="en-US" sz="2000" i="1" dirty="0" err="1">
                <a:latin typeface="+mn-lt"/>
                <a:ea typeface="+mn-ea"/>
                <a:cs typeface="+mn-cs"/>
              </a:rPr>
              <a:t>en</a:t>
            </a:r>
            <a:r>
              <a:rPr lang="en-US" sz="2000" i="1" dirty="0">
                <a:latin typeface="+mn-lt"/>
                <a:ea typeface="+mn-ea"/>
                <a:cs typeface="+mn-cs"/>
              </a:rPr>
              <a:t> -labels</a:t>
            </a:r>
            <a:endParaRPr lang="nl-NL" sz="2000" i="1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940B144A-DDFF-4633-8F26-7979561AAF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6509324"/>
              </p:ext>
            </p:extLst>
          </p:nvPr>
        </p:nvGraphicFramePr>
        <p:xfrm>
          <a:off x="698500" y="2267431"/>
          <a:ext cx="10765730" cy="3820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8237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0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hoek 20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6387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Wetenschappelijke Raad van Advies</a:t>
            </a:r>
          </a:p>
        </p:txBody>
      </p:sp>
      <p:sp>
        <p:nvSpPr>
          <p:cNvPr id="65540" name="Rechthoek 11"/>
          <p:cNvSpPr>
            <a:spLocks noChangeArrowheads="1"/>
          </p:cNvSpPr>
          <p:nvPr/>
        </p:nvSpPr>
        <p:spPr bwMode="auto">
          <a:xfrm>
            <a:off x="766763" y="1628775"/>
            <a:ext cx="5321300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nl-NL" sz="1600" b="1" dirty="0"/>
              <a:t>Dr.ir. Robbert Snep</a:t>
            </a:r>
            <a:r>
              <a:rPr lang="nl-NL" sz="1600" dirty="0"/>
              <a:t>, DLO Onderzoeker, WUR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nl-NL" sz="1600" b="1" dirty="0"/>
              <a:t>Prof.dr. Andy van den Dobbelsteen</a:t>
            </a:r>
            <a:r>
              <a:rPr lang="nl-NL" sz="1600" dirty="0"/>
              <a:t>, Hoogleraar Climate Design &amp; Sustainability, TU Delft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nl-NL" sz="1600" b="1" dirty="0"/>
              <a:t>Dr. Jolanda Maas</a:t>
            </a:r>
            <a:r>
              <a:rPr lang="nl-NL" sz="1600" dirty="0"/>
              <a:t>, Senior onderzoeker Sociale Geneeskunde, VU Medisch Centrum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nl-NL" sz="1600" b="1" dirty="0"/>
              <a:t>Dr. Maarten Arentsen</a:t>
            </a:r>
            <a:r>
              <a:rPr lang="nl-NL" sz="1600" dirty="0"/>
              <a:t>, Universitair hoofddocent Energie-innovatie, Universiteit Twente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nl-NL" sz="1600" b="1" dirty="0"/>
              <a:t>Em.prof.dr.ir. Michiel Haas</a:t>
            </a:r>
            <a:r>
              <a:rPr lang="nl-NL" sz="1600" dirty="0"/>
              <a:t>, Oprichter Nederlands Instituut voor Bouwbiologie en Ecologie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nl-NL" sz="1600" b="1" dirty="0"/>
              <a:t>Drs. Kim van der Leest</a:t>
            </a:r>
            <a:r>
              <a:rPr lang="nl-NL" sz="1600" dirty="0"/>
              <a:t>, bioloog, conceptontwikkelaar en belevingsspecialist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nl-NL" sz="1600" b="1" dirty="0" err="1"/>
              <a:t>Drs.ing</a:t>
            </a:r>
            <a:r>
              <a:rPr lang="nl-NL" sz="1600" b="1" dirty="0"/>
              <a:t>. Bob Ursem</a:t>
            </a:r>
            <a:r>
              <a:rPr lang="nl-NL" sz="1600" dirty="0"/>
              <a:t>, Wetenschappelijk directeur Botanische Tuin TU Delft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nl-NL" sz="1600" b="1" dirty="0"/>
              <a:t>Dr. Andre van der Wurff</a:t>
            </a:r>
            <a:r>
              <a:rPr lang="nl-NL" sz="1600" dirty="0"/>
              <a:t>, Lead Green </a:t>
            </a:r>
            <a:r>
              <a:rPr lang="nl-NL" sz="1600" dirty="0" err="1"/>
              <a:t>Projects</a:t>
            </a:r>
            <a:r>
              <a:rPr lang="nl-NL" sz="1600" dirty="0"/>
              <a:t>, Groen Agro Control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en-US" altLang="nl-NL" sz="1600" dirty="0">
              <a:solidFill>
                <a:srgbClr val="262626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nl-NL" dirty="0">
                <a:solidFill>
                  <a:srgbClr val="262626"/>
                </a:solidFill>
                <a:cs typeface="Arial" panose="020B0604020202020204" pitchFamily="34" charset="0"/>
              </a:rPr>
              <a:t>	</a:t>
            </a:r>
            <a:endParaRPr lang="en-GB" altLang="nl-NL" dirty="0">
              <a:solidFill>
                <a:srgbClr val="262626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Groep 22"/>
          <p:cNvGrpSpPr/>
          <p:nvPr/>
        </p:nvGrpSpPr>
        <p:grpSpPr>
          <a:xfrm>
            <a:off x="6822557" y="1655763"/>
            <a:ext cx="4670944" cy="4652962"/>
            <a:chOff x="7113520" y="1612673"/>
            <a:chExt cx="4430781" cy="4413723"/>
          </a:xfrm>
        </p:grpSpPr>
        <p:pic>
          <p:nvPicPr>
            <p:cNvPr id="16389" name="Afbeelding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5021" y="2873873"/>
              <a:ext cx="1023938" cy="153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Afbeelding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6774" y="2862760"/>
              <a:ext cx="1768475" cy="154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Afbeelding 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724"/>
            <a:stretch>
              <a:fillRect/>
            </a:stretch>
          </p:blipFill>
          <p:spPr bwMode="auto">
            <a:xfrm>
              <a:off x="7118025" y="4457881"/>
              <a:ext cx="1953946" cy="1141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Afbeelding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8021" y="2855843"/>
              <a:ext cx="1507257" cy="1552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Afbeelding 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3425" y="4467747"/>
              <a:ext cx="1920875" cy="1141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Afbeelding 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81"/>
            <a:stretch>
              <a:fillRect/>
            </a:stretch>
          </p:blipFill>
          <p:spPr bwMode="auto">
            <a:xfrm>
              <a:off x="9765005" y="1614196"/>
              <a:ext cx="1779296" cy="1206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5" name="Afbeelding 7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8769" y="1612673"/>
              <a:ext cx="1779587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" name="Afbeelding 11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846" y="1612673"/>
              <a:ext cx="743506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hoek 16"/>
            <p:cNvSpPr/>
            <p:nvPr/>
          </p:nvSpPr>
          <p:spPr>
            <a:xfrm rot="16200000">
              <a:off x="9146972" y="3629067"/>
              <a:ext cx="363877" cy="4430781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" name="Rechthoek 1"/>
            <p:cNvSpPr/>
            <p:nvPr/>
          </p:nvSpPr>
          <p:spPr>
            <a:xfrm>
              <a:off x="9128787" y="4457881"/>
              <a:ext cx="446395" cy="1141412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5" name="Afbeelding 2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82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0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hoek 20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pic>
        <p:nvPicPr>
          <p:cNvPr id="16" name="Afbeelding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kstvak 3">
            <a:extLst>
              <a:ext uri="{FF2B5EF4-FFF2-40B4-BE49-F238E27FC236}">
                <a16:creationId xmlns:a16="http://schemas.microsoft.com/office/drawing/2014/main" id="{FA582B53-8899-464C-B7BA-E6E71492C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Raad van Advies</a:t>
            </a:r>
          </a:p>
        </p:txBody>
      </p:sp>
      <p:pic>
        <p:nvPicPr>
          <p:cNvPr id="17" name="DB0F32E8-53CC-4466-A728-2EE835E059D8">
            <a:extLst>
              <a:ext uri="{FF2B5EF4-FFF2-40B4-BE49-F238E27FC236}">
                <a16:creationId xmlns:a16="http://schemas.microsoft.com/office/drawing/2014/main" id="{274B32EC-8315-43C3-87C5-8F636291C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2219325"/>
            <a:ext cx="668655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hoek 11">
            <a:extLst>
              <a:ext uri="{FF2B5EF4-FFF2-40B4-BE49-F238E27FC236}">
                <a16:creationId xmlns:a16="http://schemas.microsoft.com/office/drawing/2014/main" id="{28F0C74A-8049-4B84-B51B-FF031CBA6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8" y="1406525"/>
            <a:ext cx="6457950" cy="2586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b="1" cap="all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latin typeface="+mn-lt"/>
              </a:rPr>
              <a:t>Voorzitter: Onno Dwars (CEO Ballast Nedam)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 err="1">
                <a:latin typeface="+mn-lt"/>
              </a:rPr>
              <a:t>Niina</a:t>
            </a:r>
            <a:r>
              <a:rPr lang="nl-NL" dirty="0">
                <a:latin typeface="+mn-lt"/>
              </a:rPr>
              <a:t> </a:t>
            </a:r>
            <a:r>
              <a:rPr lang="nl-NL" dirty="0" err="1">
                <a:latin typeface="+mn-lt"/>
              </a:rPr>
              <a:t>Pussinen</a:t>
            </a:r>
            <a:r>
              <a:rPr lang="nl-NL" dirty="0">
                <a:latin typeface="+mn-lt"/>
              </a:rPr>
              <a:t> (ABN-AMRO Bank)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latin typeface="+mn-lt"/>
              </a:rPr>
              <a:t>Roel Van Dijk (Steenbreek)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latin typeface="+mn-lt"/>
              </a:rPr>
              <a:t>Egbert Roozen (VHG)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latin typeface="+mn-lt"/>
              </a:rPr>
              <a:t>Koos </a:t>
            </a:r>
            <a:r>
              <a:rPr lang="nl-NL" dirty="0" err="1">
                <a:latin typeface="+mn-lt"/>
              </a:rPr>
              <a:t>Biesmeijer</a:t>
            </a:r>
            <a:r>
              <a:rPr lang="nl-NL" dirty="0">
                <a:latin typeface="+mn-lt"/>
              </a:rPr>
              <a:t> (Naturalis)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 err="1">
                <a:latin typeface="+mn-lt"/>
              </a:rPr>
              <a:t>Harwil</a:t>
            </a:r>
            <a:r>
              <a:rPr lang="nl-NL" dirty="0">
                <a:latin typeface="+mn-lt"/>
              </a:rPr>
              <a:t> De Jong (Heijmans Vastgoed)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latin typeface="+mn-lt"/>
              </a:rPr>
              <a:t>Jelle De Jong (IVN)</a:t>
            </a:r>
            <a:endParaRPr lang="nl-N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898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0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hoek 20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pic>
        <p:nvPicPr>
          <p:cNvPr id="16" name="Afbeelding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AA1118CA-EC0B-4C95-8139-D1E2FF2CA3F9}"/>
              </a:ext>
            </a:extLst>
          </p:cNvPr>
          <p:cNvGrpSpPr>
            <a:grpSpLocks noChangeAspect="1"/>
          </p:cNvGrpSpPr>
          <p:nvPr/>
        </p:nvGrpSpPr>
        <p:grpSpPr>
          <a:xfrm>
            <a:off x="3825936" y="1558540"/>
            <a:ext cx="4741079" cy="4579337"/>
            <a:chOff x="3327223" y="824593"/>
            <a:chExt cx="5319284" cy="5137816"/>
          </a:xfrm>
        </p:grpSpPr>
        <p:pic>
          <p:nvPicPr>
            <p:cNvPr id="10" name="Afbeelding 9" descr="Afbeelding met paraplu&#10;&#10;Automatisch gegenereerde beschrijving">
              <a:extLst>
                <a:ext uri="{FF2B5EF4-FFF2-40B4-BE49-F238E27FC236}">
                  <a16:creationId xmlns:a16="http://schemas.microsoft.com/office/drawing/2014/main" id="{A2955100-62E2-493A-BB1C-42EF3D95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6685" y="1465452"/>
              <a:ext cx="4249372" cy="4180741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E68A066B-15D5-4344-819A-5C11456F1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9398" y="1726620"/>
              <a:ext cx="3723947" cy="3658405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C738ECF4-42FC-449C-B4A1-40F3B6CDB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4998" y="2318657"/>
              <a:ext cx="2619521" cy="2581186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55A1B8DA-9E14-4ADF-819E-CBB23BB1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2631" y="3037114"/>
              <a:ext cx="1158051" cy="1145988"/>
            </a:xfrm>
            <a:prstGeom prst="rect">
              <a:avLst/>
            </a:prstGeom>
          </p:spPr>
        </p:pic>
        <p:pic>
          <p:nvPicPr>
            <p:cNvPr id="14" name="Afbeelding 13" descr="Afbeelding met tekst&#10;&#10;Automatisch gegenereerde beschrijving">
              <a:extLst>
                <a:ext uri="{FF2B5EF4-FFF2-40B4-BE49-F238E27FC236}">
                  <a16:creationId xmlns:a16="http://schemas.microsoft.com/office/drawing/2014/main" id="{69DA3D0A-D978-4305-A1C2-C9008C97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7223" y="824593"/>
              <a:ext cx="5319284" cy="5137816"/>
            </a:xfrm>
            <a:prstGeom prst="rect">
              <a:avLst/>
            </a:prstGeom>
          </p:spPr>
        </p:pic>
      </p:grpSp>
      <p:sp>
        <p:nvSpPr>
          <p:cNvPr id="23" name="Rechthoek 22">
            <a:extLst>
              <a:ext uri="{FF2B5EF4-FFF2-40B4-BE49-F238E27FC236}">
                <a16:creationId xmlns:a16="http://schemas.microsoft.com/office/drawing/2014/main" id="{EF899439-D8D4-45EE-9436-0F2F5E631831}"/>
              </a:ext>
            </a:extLst>
          </p:cNvPr>
          <p:cNvSpPr/>
          <p:nvPr/>
        </p:nvSpPr>
        <p:spPr>
          <a:xfrm>
            <a:off x="658507" y="2665374"/>
            <a:ext cx="28761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 w="0"/>
                <a:solidFill>
                  <a:srgbClr val="918655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NL Gebiedslabel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98FB391F-B447-4CAF-AF27-A81929933E74}"/>
              </a:ext>
            </a:extLst>
          </p:cNvPr>
          <p:cNvSpPr/>
          <p:nvPr/>
        </p:nvSpPr>
        <p:spPr>
          <a:xfrm>
            <a:off x="754786" y="3383831"/>
            <a:ext cx="268355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 w="0"/>
                <a:solidFill>
                  <a:srgbClr val="918655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NL Terreinlabel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D50FA86B-63B6-43B7-8637-763BEE97F190}"/>
              </a:ext>
            </a:extLst>
          </p:cNvPr>
          <p:cNvSpPr/>
          <p:nvPr/>
        </p:nvSpPr>
        <p:spPr>
          <a:xfrm>
            <a:off x="984622" y="4194926"/>
            <a:ext cx="222387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 w="0"/>
                <a:solidFill>
                  <a:srgbClr val="918655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NL Tuinlabel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C15ECEA3-B2E9-410F-8F4E-A9F19BD407C0}"/>
              </a:ext>
            </a:extLst>
          </p:cNvPr>
          <p:cNvSpPr/>
          <p:nvPr/>
        </p:nvSpPr>
        <p:spPr>
          <a:xfrm>
            <a:off x="9095061" y="2808583"/>
            <a:ext cx="254383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 w="0"/>
                <a:solidFill>
                  <a:srgbClr val="918655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www.nlgebiedslabel.nl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4DA67A6-05D2-4541-B71E-75415487C2CF}"/>
              </a:ext>
            </a:extLst>
          </p:cNvPr>
          <p:cNvSpPr/>
          <p:nvPr/>
        </p:nvSpPr>
        <p:spPr>
          <a:xfrm>
            <a:off x="9141968" y="3527040"/>
            <a:ext cx="24500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 w="0"/>
                <a:solidFill>
                  <a:srgbClr val="918655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www.nlterreinlabel.nl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FA416B6B-B656-4A54-864B-216157369A80}"/>
              </a:ext>
            </a:extLst>
          </p:cNvPr>
          <p:cNvSpPr/>
          <p:nvPr/>
        </p:nvSpPr>
        <p:spPr>
          <a:xfrm>
            <a:off x="9289569" y="4338135"/>
            <a:ext cx="21548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 w="0"/>
                <a:solidFill>
                  <a:srgbClr val="918655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www.nltuinlabel.nl</a:t>
            </a:r>
          </a:p>
        </p:txBody>
      </p:sp>
    </p:spTree>
    <p:extLst>
      <p:ext uri="{BB962C8B-B14F-4D97-AF65-F5344CB8AC3E}">
        <p14:creationId xmlns:p14="http://schemas.microsoft.com/office/powerpoint/2010/main" val="66609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0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hthoek 20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2" name="Rechthoek 21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pic>
        <p:nvPicPr>
          <p:cNvPr id="16" name="Afbeelding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14344557-58C7-46A8-9783-9263F97FAFCA}"/>
              </a:ext>
            </a:extLst>
          </p:cNvPr>
          <p:cNvCxnSpPr/>
          <p:nvPr/>
        </p:nvCxnSpPr>
        <p:spPr>
          <a:xfrm>
            <a:off x="183712" y="0"/>
            <a:ext cx="730688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jdelijke aanduiding voor inhoud 2">
            <a:extLst>
              <a:ext uri="{FF2B5EF4-FFF2-40B4-BE49-F238E27FC236}">
                <a16:creationId xmlns:a16="http://schemas.microsoft.com/office/drawing/2014/main" id="{CDE639AC-1561-48DC-A65C-6F238077A227}"/>
              </a:ext>
            </a:extLst>
          </p:cNvPr>
          <p:cNvSpPr txBox="1">
            <a:spLocks/>
          </p:cNvSpPr>
          <p:nvPr/>
        </p:nvSpPr>
        <p:spPr>
          <a:xfrm>
            <a:off x="912021" y="1605510"/>
            <a:ext cx="5325803" cy="30884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Samenhangende duurzaamheid onafhankelijk meetbaar gemaakt</a:t>
            </a:r>
          </a:p>
          <a:p>
            <a:r>
              <a:rPr lang="nl-NL" sz="2000" dirty="0"/>
              <a:t>Een laagdrempelige manier van meten (en weten)</a:t>
            </a:r>
          </a:p>
          <a:p>
            <a:r>
              <a:rPr lang="nl-NL" sz="2000" dirty="0"/>
              <a:t>Waarde van groen en mens staat centraal</a:t>
            </a:r>
          </a:p>
          <a:p>
            <a:r>
              <a:rPr lang="nl-NL" sz="2000" dirty="0"/>
              <a:t>Beoordeling door onafhankelijke assessoren</a:t>
            </a:r>
          </a:p>
          <a:p>
            <a:endParaRPr lang="nl-NL" sz="2000" dirty="0"/>
          </a:p>
        </p:txBody>
      </p:sp>
      <p:sp>
        <p:nvSpPr>
          <p:cNvPr id="32" name="Tijdelijke aanduiding voor datum 3">
            <a:extLst>
              <a:ext uri="{FF2B5EF4-FFF2-40B4-BE49-F238E27FC236}">
                <a16:creationId xmlns:a16="http://schemas.microsoft.com/office/drawing/2014/main" id="{44BB80C3-7B92-42AD-95FF-8702FDB6D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3672" y="6636871"/>
            <a:ext cx="1482066" cy="28824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B636-5353-4922-BE24-19F2BD034712}" type="datetime4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 maart 2022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ijdelijke aanduiding voor dianummer 5">
            <a:extLst>
              <a:ext uri="{FF2B5EF4-FFF2-40B4-BE49-F238E27FC236}">
                <a16:creationId xmlns:a16="http://schemas.microsoft.com/office/drawing/2014/main" id="{F84F2CCD-A4A3-42A1-A36E-0004BC9C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618" y="6636871"/>
            <a:ext cx="546049" cy="28824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C6DA-9D23-4FA1-9889-59B05DDECF95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7E1789A5-950E-4A36-BBCD-96803BB825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255" y="1400267"/>
            <a:ext cx="3600795" cy="5092231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DB9C85FE-8E2B-4984-B62D-7C9400338D64}"/>
              </a:ext>
            </a:extLst>
          </p:cNvPr>
          <p:cNvGrpSpPr>
            <a:grpSpLocks noChangeAspect="1"/>
          </p:cNvGrpSpPr>
          <p:nvPr/>
        </p:nvGrpSpPr>
        <p:grpSpPr>
          <a:xfrm>
            <a:off x="1293315" y="3992892"/>
            <a:ext cx="4714377" cy="2193639"/>
            <a:chOff x="1934251" y="4529518"/>
            <a:chExt cx="3152278" cy="1466781"/>
          </a:xfrm>
        </p:grpSpPr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C97A266E-8E88-4F2B-8AD4-E66F831FE278}"/>
                </a:ext>
              </a:extLst>
            </p:cNvPr>
            <p:cNvGrpSpPr/>
            <p:nvPr/>
          </p:nvGrpSpPr>
          <p:grpSpPr>
            <a:xfrm>
              <a:off x="1934251" y="4529518"/>
              <a:ext cx="3152278" cy="1352670"/>
              <a:chOff x="1878061" y="2251617"/>
              <a:chExt cx="6742973" cy="2928885"/>
            </a:xfrm>
          </p:grpSpPr>
          <p:pic>
            <p:nvPicPr>
              <p:cNvPr id="35" name="Afbeelding 34">
                <a:extLst>
                  <a:ext uri="{FF2B5EF4-FFF2-40B4-BE49-F238E27FC236}">
                    <a16:creationId xmlns:a16="http://schemas.microsoft.com/office/drawing/2014/main" id="{3C91B5C2-B2E4-4629-B407-403BF4AE1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78061" y="2251617"/>
                <a:ext cx="2798190" cy="1354324"/>
              </a:xfrm>
              <a:prstGeom prst="rect">
                <a:avLst/>
              </a:prstGeom>
            </p:spPr>
          </p:pic>
          <p:pic>
            <p:nvPicPr>
              <p:cNvPr id="36" name="Afbeelding 35">
                <a:extLst>
                  <a:ext uri="{FF2B5EF4-FFF2-40B4-BE49-F238E27FC236}">
                    <a16:creationId xmlns:a16="http://schemas.microsoft.com/office/drawing/2014/main" id="{4D266846-E721-4CC7-9780-72EF702E2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70443" y="4493061"/>
                <a:ext cx="2950591" cy="687441"/>
              </a:xfrm>
              <a:prstGeom prst="rect">
                <a:avLst/>
              </a:prstGeom>
            </p:spPr>
          </p:pic>
          <p:pic>
            <p:nvPicPr>
              <p:cNvPr id="37" name="Afbeelding 36">
                <a:extLst>
                  <a:ext uri="{FF2B5EF4-FFF2-40B4-BE49-F238E27FC236}">
                    <a16:creationId xmlns:a16="http://schemas.microsoft.com/office/drawing/2014/main" id="{C0D063B3-987F-421C-A67A-B53EECB50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70443" y="2550118"/>
                <a:ext cx="2112901" cy="1056450"/>
              </a:xfrm>
              <a:prstGeom prst="rect">
                <a:avLst/>
              </a:prstGeom>
            </p:spPr>
          </p:pic>
        </p:grpSp>
        <p:pic>
          <p:nvPicPr>
            <p:cNvPr id="39" name="Picture 4" descr="https://in04.hostcontrol.com/resources/9e465f98a4177c/65c075b0fd.PNG">
              <a:extLst>
                <a:ext uri="{FF2B5EF4-FFF2-40B4-BE49-F238E27FC236}">
                  <a16:creationId xmlns:a16="http://schemas.microsoft.com/office/drawing/2014/main" id="{64A77D70-AE73-4FDD-8732-2713E55B8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4251" y="5205946"/>
              <a:ext cx="790353" cy="790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ijdelijke aanduiding voor voettekst 4">
            <a:extLst>
              <a:ext uri="{FF2B5EF4-FFF2-40B4-BE49-F238E27FC236}">
                <a16:creationId xmlns:a16="http://schemas.microsoft.com/office/drawing/2014/main" id="{E93D8061-01F1-477C-95E7-973E2F72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5644" y="6636871"/>
            <a:ext cx="1703543" cy="28824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 GREENLABEL – NL Gebiedslabel – </a:t>
            </a:r>
          </a:p>
        </p:txBody>
      </p:sp>
      <p:sp>
        <p:nvSpPr>
          <p:cNvPr id="41" name="Tekstvak 3">
            <a:extLst>
              <a:ext uri="{FF2B5EF4-FFF2-40B4-BE49-F238E27FC236}">
                <a16:creationId xmlns:a16="http://schemas.microsoft.com/office/drawing/2014/main" id="{64E219E6-198F-4371-899A-978C2AD0D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NL Gebiedslabel</a:t>
            </a:r>
          </a:p>
        </p:txBody>
      </p:sp>
    </p:spTree>
    <p:extLst>
      <p:ext uri="{BB962C8B-B14F-4D97-AF65-F5344CB8AC3E}">
        <p14:creationId xmlns:p14="http://schemas.microsoft.com/office/powerpoint/2010/main" val="25669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/>
          <p:cNvGrpSpPr/>
          <p:nvPr/>
        </p:nvGrpSpPr>
        <p:grpSpPr>
          <a:xfrm>
            <a:off x="0" y="0"/>
            <a:ext cx="12192000" cy="6858000"/>
            <a:chOff x="16902" y="0"/>
            <a:chExt cx="12158195" cy="6858000"/>
          </a:xfrm>
        </p:grpSpPr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02" y="0"/>
              <a:ext cx="12158195" cy="6858000"/>
            </a:xfrm>
            <a:prstGeom prst="rect">
              <a:avLst/>
            </a:prstGeom>
          </p:spPr>
        </p:pic>
        <p:sp>
          <p:nvSpPr>
            <p:cNvPr id="14" name="Rechthoek 13"/>
            <p:cNvSpPr/>
            <p:nvPr/>
          </p:nvSpPr>
          <p:spPr>
            <a:xfrm>
              <a:off x="504825" y="385762"/>
              <a:ext cx="11182350" cy="6086475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A6B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/>
            <p:cNvSpPr/>
            <p:nvPr/>
          </p:nvSpPr>
          <p:spPr>
            <a:xfrm>
              <a:off x="514349" y="1123950"/>
              <a:ext cx="11172825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" name="Tekstvak 3"/>
          <p:cNvSpPr txBox="1"/>
          <p:nvPr/>
        </p:nvSpPr>
        <p:spPr>
          <a:xfrm>
            <a:off x="771525" y="552450"/>
            <a:ext cx="9573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err="1"/>
              <a:t>Natuurinclusieve</a:t>
            </a:r>
            <a:r>
              <a:rPr lang="nl-NL" sz="2200" dirty="0"/>
              <a:t> gebiedsontwikkeling</a:t>
            </a:r>
          </a:p>
        </p:txBody>
      </p:sp>
      <p:pic>
        <p:nvPicPr>
          <p:cNvPr id="12292" name="Picture 4" descr="Unilever starts construction Global Foods Innovation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/>
          <a:stretch/>
        </p:blipFill>
        <p:spPr bwMode="auto">
          <a:xfrm>
            <a:off x="6505570" y="4273034"/>
            <a:ext cx="2558922" cy="151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5" y="1823539"/>
            <a:ext cx="5740421" cy="3989370"/>
          </a:xfrm>
          <a:prstGeom prst="rect">
            <a:avLst/>
          </a:prstGeom>
        </p:spPr>
      </p:pic>
      <p:pic>
        <p:nvPicPr>
          <p:cNvPr id="11" name="Picture 2" descr="https://itinari.imgix.net/pages/images/original/cd59825e-1900-4f2d-8478-39beec79beda-istock-509029224.jpg?fm=pjpg&amp;ch=DPR&amp;dpr=2&amp;w=1200&amp;fit=clip&amp;trim=auto&amp;auto=enhanc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/>
          <a:stretch/>
        </p:blipFill>
        <p:spPr bwMode="auto">
          <a:xfrm>
            <a:off x="771525" y="1381125"/>
            <a:ext cx="1446657" cy="101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 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7"/>
          <a:stretch/>
        </p:blipFill>
        <p:spPr bwMode="auto">
          <a:xfrm>
            <a:off x="6505570" y="1823539"/>
            <a:ext cx="5006787" cy="225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P8qJKtMEfh4o6MJs1z4U_NQcB3zZrsEOZNxi2AdBlUfG8KKBXGW0JFGQEAxA6pE375De1LpmoDnEi3GDwsD3EDxSWBdvh08-jCpatr-r3kir6mJ-W1GqXOVbmEK22V8DghMwbRBSZw=w911-h605-n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809" y="4273034"/>
            <a:ext cx="2274549" cy="151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56292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Nico Wissing</a:t>
            </a:r>
          </a:p>
        </p:txBody>
      </p:sp>
      <p:sp>
        <p:nvSpPr>
          <p:cNvPr id="14340" name="Rechthoek 11"/>
          <p:cNvSpPr>
            <a:spLocks noChangeArrowheads="1"/>
          </p:cNvSpPr>
          <p:nvPr/>
        </p:nvSpPr>
        <p:spPr bwMode="auto">
          <a:xfrm>
            <a:off x="766763" y="1655763"/>
            <a:ext cx="5875337" cy="47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+mn-lt"/>
              </a:rPr>
              <a:t>Groen in de genen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nl-NL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+mn-lt"/>
              </a:rPr>
              <a:t>Tuin- en landschapsontwerper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nl-NL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+mn-lt"/>
              </a:rPr>
              <a:t>Innovatie en verandering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nl-NL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+mn-lt"/>
              </a:rPr>
              <a:t>Mens en natuur in balans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nl-NL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+mn-lt"/>
              </a:rPr>
              <a:t>Verschillende </a:t>
            </a:r>
            <a:r>
              <a:rPr lang="nl-NL" dirty="0" err="1">
                <a:latin typeface="+mn-lt"/>
              </a:rPr>
              <a:t>awards</a:t>
            </a:r>
            <a:r>
              <a:rPr lang="nl-NL" dirty="0">
                <a:latin typeface="+mn-lt"/>
              </a:rPr>
              <a:t>, waaronder ‘</a:t>
            </a:r>
            <a:r>
              <a:rPr lang="nl-NL" dirty="0" err="1">
                <a:latin typeface="+mn-lt"/>
              </a:rPr>
              <a:t>World’s</a:t>
            </a:r>
            <a:r>
              <a:rPr lang="nl-NL" dirty="0">
                <a:latin typeface="+mn-lt"/>
              </a:rPr>
              <a:t> best garden designer 2010’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nl-NL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+mn-lt"/>
              </a:rPr>
              <a:t>Nationale en internationale lezingen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nl-NL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nl-NL" dirty="0">
                <a:latin typeface="+mn-lt"/>
              </a:rPr>
              <a:t>Boeken</a:t>
            </a:r>
          </a:p>
          <a:p>
            <a:pPr>
              <a:defRPr/>
            </a:pPr>
            <a:endParaRPr lang="nl-NL" sz="2400" dirty="0"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r>
              <a:rPr lang="nl-NL" altLang="nl-NL" sz="2400" dirty="0">
                <a:solidFill>
                  <a:srgbClr val="262626"/>
                </a:solidFill>
                <a:latin typeface="+mn-lt"/>
                <a:cs typeface="Arial" panose="020B0604020202020204" pitchFamily="34" charset="0"/>
              </a:rPr>
              <a:t>	</a:t>
            </a:r>
          </a:p>
        </p:txBody>
      </p:sp>
      <p:grpSp>
        <p:nvGrpSpPr>
          <p:cNvPr id="26" name="Groep 25"/>
          <p:cNvGrpSpPr/>
          <p:nvPr/>
        </p:nvGrpSpPr>
        <p:grpSpPr>
          <a:xfrm>
            <a:off x="6596432" y="4334791"/>
            <a:ext cx="4897068" cy="701231"/>
            <a:chOff x="6596432" y="4319031"/>
            <a:chExt cx="5007138" cy="716992"/>
          </a:xfrm>
        </p:grpSpPr>
        <p:pic>
          <p:nvPicPr>
            <p:cNvPr id="15" name="Afbeelding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48" b="32264"/>
            <a:stretch>
              <a:fillRect/>
            </a:stretch>
          </p:blipFill>
          <p:spPr>
            <a:xfrm>
              <a:off x="6596432" y="4330580"/>
              <a:ext cx="1597130" cy="7054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" name="Afbeelding 1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76" t="18416" r="10851" b="20102"/>
            <a:stretch/>
          </p:blipFill>
          <p:spPr>
            <a:xfrm>
              <a:off x="8246519" y="4319031"/>
              <a:ext cx="1617961" cy="704226"/>
            </a:xfrm>
            <a:prstGeom prst="rect">
              <a:avLst/>
            </a:prstGeom>
            <a:effectLst/>
          </p:spPr>
        </p:pic>
        <p:pic>
          <p:nvPicPr>
            <p:cNvPr id="19" name="Afbeelding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579" t="23520" b="10155"/>
            <a:stretch>
              <a:fillRect/>
            </a:stretch>
          </p:blipFill>
          <p:spPr bwMode="auto">
            <a:xfrm>
              <a:off x="9876811" y="4324520"/>
              <a:ext cx="1726759" cy="70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ep 16"/>
          <p:cNvGrpSpPr/>
          <p:nvPr/>
        </p:nvGrpSpPr>
        <p:grpSpPr>
          <a:xfrm>
            <a:off x="4248376" y="5309287"/>
            <a:ext cx="7245124" cy="901204"/>
            <a:chOff x="3871131" y="5013324"/>
            <a:chExt cx="7554107" cy="1197167"/>
          </a:xfrm>
          <a:effectLst/>
        </p:grpSpPr>
        <p:pic>
          <p:nvPicPr>
            <p:cNvPr id="20" name="Afbeelding 1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5475" y="5013325"/>
              <a:ext cx="901700" cy="11874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Afbeelding 2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1288" y="5013324"/>
              <a:ext cx="1728787" cy="11874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Afbeelding 21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8532" y="5013324"/>
              <a:ext cx="1080581" cy="11874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Afbeelding 22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4" t="2422" r="3331" b="2637"/>
            <a:stretch/>
          </p:blipFill>
          <p:spPr>
            <a:xfrm>
              <a:off x="5410201" y="5013325"/>
              <a:ext cx="973138" cy="11971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Afbeelding 23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278"/>
            <a:stretch/>
          </p:blipFill>
          <p:spPr>
            <a:xfrm>
              <a:off x="3871131" y="5013325"/>
              <a:ext cx="1447222" cy="11874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4650" y="5013326"/>
              <a:ext cx="890588" cy="1187449"/>
            </a:xfrm>
            <a:prstGeom prst="rect">
              <a:avLst/>
            </a:prstGeom>
            <a:effectLst/>
          </p:spPr>
        </p:pic>
      </p:grpSp>
      <p:pic>
        <p:nvPicPr>
          <p:cNvPr id="28" name="Afbeelding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9" t="7594" r="209" b="33571"/>
          <a:stretch>
            <a:fillRect/>
          </a:stretch>
        </p:blipFill>
        <p:spPr bwMode="auto">
          <a:xfrm>
            <a:off x="6578221" y="1655762"/>
            <a:ext cx="4915279" cy="258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08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/>
        </p:nvGrpSpPr>
        <p:grpSpPr>
          <a:xfrm>
            <a:off x="0" y="0"/>
            <a:ext cx="12192000" cy="6858000"/>
            <a:chOff x="16902" y="0"/>
            <a:chExt cx="12158195" cy="6858000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02" y="0"/>
              <a:ext cx="12158195" cy="6858000"/>
            </a:xfrm>
            <a:prstGeom prst="rect">
              <a:avLst/>
            </a:prstGeom>
          </p:spPr>
        </p:pic>
        <p:sp>
          <p:nvSpPr>
            <p:cNvPr id="9" name="Rechthoek 8"/>
            <p:cNvSpPr/>
            <p:nvPr/>
          </p:nvSpPr>
          <p:spPr>
            <a:xfrm>
              <a:off x="504825" y="385762"/>
              <a:ext cx="11182350" cy="6086475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A6B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4349" y="1123950"/>
              <a:ext cx="11172825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2" name="Tekstvak 11"/>
          <p:cNvSpPr txBox="1"/>
          <p:nvPr/>
        </p:nvSpPr>
        <p:spPr>
          <a:xfrm>
            <a:off x="771525" y="552450"/>
            <a:ext cx="46409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/>
              <a:t>Groene geïntegreerde woonwijken</a:t>
            </a:r>
          </a:p>
        </p:txBody>
      </p:sp>
      <p:pic>
        <p:nvPicPr>
          <p:cNvPr id="14" name="Picture 2" descr="https://i.guim.co.uk/img/static/sys-images/Guardian/Pix/pictures/2015/1/8/1420730942718/4ef59a2a-d84f-4d9d-8178-cb399b8dedc2-2060x1236.jpeg?width=700&amp;quality=85&amp;auto=format&amp;fit=max&amp;s=33a9744d2264a3e079f40730c0fb4f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643" y="2890856"/>
            <a:ext cx="5535910" cy="332154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0" y="2852494"/>
            <a:ext cx="5039862" cy="335990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1512191"/>
            <a:ext cx="1529896" cy="114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358572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-4143" y="-1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Groene bedrijventerreinen</a:t>
            </a:r>
          </a:p>
        </p:txBody>
      </p:sp>
      <p:sp>
        <p:nvSpPr>
          <p:cNvPr id="14340" name="Rechthoek 11"/>
          <p:cNvSpPr>
            <a:spLocks noChangeArrowheads="1"/>
          </p:cNvSpPr>
          <p:nvPr/>
        </p:nvSpPr>
        <p:spPr bwMode="auto">
          <a:xfrm>
            <a:off x="766763" y="1655763"/>
            <a:ext cx="5875337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defRPr/>
            </a:pPr>
            <a:endParaRPr lang="nl-NL" sz="2400" dirty="0">
              <a:latin typeface="+mn-lt"/>
            </a:endParaRPr>
          </a:p>
          <a:p>
            <a:pPr eaLnBrk="1" hangingPunct="1">
              <a:spcBef>
                <a:spcPct val="20000"/>
              </a:spcBef>
            </a:pPr>
            <a:r>
              <a:rPr lang="nl-NL" altLang="nl-NL" sz="2400" dirty="0">
                <a:solidFill>
                  <a:srgbClr val="262626"/>
                </a:solidFill>
                <a:latin typeface="+mn-lt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6148" name="Picture 4" descr="Rewah Realisaties: ons productengamma in acti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367477"/>
            <a:ext cx="1408909" cy="934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nl.thegreencity.eu/wp-content/uploads/2018/11/file-7-e154159185788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60" y="1477654"/>
            <a:ext cx="6488150" cy="486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29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Groenere stedenbouw</a:t>
            </a:r>
          </a:p>
        </p:txBody>
      </p:sp>
      <p:pic>
        <p:nvPicPr>
          <p:cNvPr id="13" name="Picture 2" descr="bosco verticale | Stefano Boeri Architet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2" y="2331730"/>
            <a:ext cx="546735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le:High Line, New York 2012 20.jpg - Wikimedia Common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/>
          <a:stretch/>
        </p:blipFill>
        <p:spPr bwMode="auto">
          <a:xfrm>
            <a:off x="695632" y="2334986"/>
            <a:ext cx="5170487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1431427"/>
            <a:ext cx="1542592" cy="867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2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Toekomstbestendige en multifunctionele groene waterpleinen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3A8EFF2C-DCFA-4AC3-8C71-23762C2D2CC0}"/>
              </a:ext>
            </a:extLst>
          </p:cNvPr>
          <p:cNvGrpSpPr>
            <a:grpSpLocks noChangeAspect="1"/>
          </p:cNvGrpSpPr>
          <p:nvPr/>
        </p:nvGrpSpPr>
        <p:grpSpPr>
          <a:xfrm>
            <a:off x="1358782" y="1557338"/>
            <a:ext cx="9856283" cy="4751387"/>
            <a:chOff x="1598064" y="1655763"/>
            <a:chExt cx="7038429" cy="3392993"/>
          </a:xfrm>
        </p:grpSpPr>
        <p:pic>
          <p:nvPicPr>
            <p:cNvPr id="2052" name="Picture 4" descr="Groen waterplein: Bellamyplein Rotterdam | Groenblauwe netwerken">
              <a:extLst>
                <a:ext uri="{FF2B5EF4-FFF2-40B4-BE49-F238E27FC236}">
                  <a16:creationId xmlns:a16="http://schemas.microsoft.com/office/drawing/2014/main" id="{994D2B99-E5F3-4DDD-B5B5-27E3E2AD0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064" y="1655763"/>
              <a:ext cx="3092154" cy="1546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Waterplein Sluisbuurt - BOOM! Landscape">
              <a:extLst>
                <a:ext uri="{FF2B5EF4-FFF2-40B4-BE49-F238E27FC236}">
                  <a16:creationId xmlns:a16="http://schemas.microsoft.com/office/drawing/2014/main" id="{4B251786-D0F6-4DDE-8015-4E055B800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064" y="3325927"/>
              <a:ext cx="3092154" cy="1722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4C12D36-5864-4428-8516-263B0A054D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72551" y="1655763"/>
              <a:ext cx="3863942" cy="3392993"/>
              <a:chOff x="4772551" y="1655763"/>
              <a:chExt cx="4589092" cy="4029760"/>
            </a:xfrm>
          </p:grpSpPr>
          <p:pic>
            <p:nvPicPr>
              <p:cNvPr id="2050" name="Picture 2" descr="Waterplein Rotterdam 2 - Arnhem Klimaatbestendig">
                <a:extLst>
                  <a:ext uri="{FF2B5EF4-FFF2-40B4-BE49-F238E27FC236}">
                    <a16:creationId xmlns:a16="http://schemas.microsoft.com/office/drawing/2014/main" id="{AE0341B5-BD5A-4F89-8721-2C2E270862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631" b="3841"/>
              <a:stretch/>
            </p:blipFill>
            <p:spPr bwMode="auto">
              <a:xfrm>
                <a:off x="4772551" y="1655763"/>
                <a:ext cx="4589092" cy="2465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6" name="Picture 8" descr="Toekomstbestendige waterpleinen (update) - Resilient Rotterdam">
                <a:extLst>
                  <a:ext uri="{FF2B5EF4-FFF2-40B4-BE49-F238E27FC236}">
                    <a16:creationId xmlns:a16="http://schemas.microsoft.com/office/drawing/2014/main" id="{E33896E5-08DC-4767-BC70-4D30D5A5C1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2551" y="4253821"/>
                <a:ext cx="4589092" cy="14317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0968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 err="1"/>
              <a:t>Halfverharding</a:t>
            </a:r>
            <a:r>
              <a:rPr lang="nl-NL" altLang="nl-NL" sz="2200" dirty="0"/>
              <a:t> en open bestrating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0EBC2CD-D425-4D9B-94DE-0B14B1ED6404}"/>
              </a:ext>
            </a:extLst>
          </p:cNvPr>
          <p:cNvGrpSpPr>
            <a:grpSpLocks noChangeAspect="1"/>
          </p:cNvGrpSpPr>
          <p:nvPr/>
        </p:nvGrpSpPr>
        <p:grpSpPr>
          <a:xfrm>
            <a:off x="1200150" y="1742128"/>
            <a:ext cx="10339653" cy="4125615"/>
            <a:chOff x="1522008" y="1720851"/>
            <a:chExt cx="7626474" cy="3043032"/>
          </a:xfrm>
        </p:grpSpPr>
        <p:pic>
          <p:nvPicPr>
            <p:cNvPr id="3074" name="Picture 2" descr="Urban water | Page 6 | WaterWindow">
              <a:extLst>
                <a:ext uri="{FF2B5EF4-FFF2-40B4-BE49-F238E27FC236}">
                  <a16:creationId xmlns:a16="http://schemas.microsoft.com/office/drawing/2014/main" id="{3A2DC1E6-15E1-42CD-9766-79DCEB8C1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008" y="1720851"/>
              <a:ext cx="2242770" cy="1467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alfverharding 's-Gravenmoer - Rotim">
              <a:extLst>
                <a:ext uri="{FF2B5EF4-FFF2-40B4-BE49-F238E27FC236}">
                  <a16:creationId xmlns:a16="http://schemas.microsoft.com/office/drawing/2014/main" id="{0480D9F6-973C-4436-94D0-6F65BB87E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489" y="1720851"/>
              <a:ext cx="3112879" cy="1467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Dorp Stad en Land (@DorpStadenLand) / Twitter">
              <a:extLst>
                <a:ext uri="{FF2B5EF4-FFF2-40B4-BE49-F238E27FC236}">
                  <a16:creationId xmlns:a16="http://schemas.microsoft.com/office/drawing/2014/main" id="{C3CEA086-5A25-4AC6-BCF7-1301F0D8E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008" y="3262991"/>
              <a:ext cx="2242770" cy="1494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Basisschool de Boomgaard | Amsterdam Rainproof">
              <a:extLst>
                <a:ext uri="{FF2B5EF4-FFF2-40B4-BE49-F238E27FC236}">
                  <a16:creationId xmlns:a16="http://schemas.microsoft.com/office/drawing/2014/main" id="{95EF63B6-DDFD-4A2C-A0AB-84D7291A6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9077" y="1720851"/>
              <a:ext cx="2079405" cy="3036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Parkeerplaatsen met groen | Groenblauwe netwerken">
              <a:extLst>
                <a:ext uri="{FF2B5EF4-FFF2-40B4-BE49-F238E27FC236}">
                  <a16:creationId xmlns:a16="http://schemas.microsoft.com/office/drawing/2014/main" id="{2DF90F0A-552F-4238-86B2-153DCC5611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488" y="3262991"/>
              <a:ext cx="3112879" cy="1500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697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Watergoten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927AFFCE-647F-4D65-8E4C-ED806C8B8482}"/>
              </a:ext>
            </a:extLst>
          </p:cNvPr>
          <p:cNvGrpSpPr>
            <a:grpSpLocks noChangeAspect="1"/>
          </p:cNvGrpSpPr>
          <p:nvPr/>
        </p:nvGrpSpPr>
        <p:grpSpPr>
          <a:xfrm>
            <a:off x="1200150" y="1500188"/>
            <a:ext cx="10009415" cy="4791884"/>
            <a:chOff x="2144994" y="2024151"/>
            <a:chExt cx="8455896" cy="4048156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F93EBEE7-860A-46AC-A8A9-603B9BE77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9957" y="4269264"/>
              <a:ext cx="2405729" cy="180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Burlingame, Donnelly Avenue Rain Garden – Flows to Bay">
              <a:extLst>
                <a:ext uri="{FF2B5EF4-FFF2-40B4-BE49-F238E27FC236}">
                  <a16:creationId xmlns:a16="http://schemas.microsoft.com/office/drawing/2014/main" id="{393910E2-B726-4A5A-9274-D06AF912D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10"/>
            <a:stretch/>
          </p:blipFill>
          <p:spPr bwMode="auto">
            <a:xfrm>
              <a:off x="5089957" y="2024151"/>
              <a:ext cx="2405729" cy="2155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The Edinburgh Gardens Rain Garden in Melbourne. – URBANFLORA.ORG">
              <a:extLst>
                <a:ext uri="{FF2B5EF4-FFF2-40B4-BE49-F238E27FC236}">
                  <a16:creationId xmlns:a16="http://schemas.microsoft.com/office/drawing/2014/main" id="{FEC447C9-F36C-4526-9710-7CDD4306B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994" y="4269265"/>
              <a:ext cx="2874414" cy="1803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1E7B7690-06BC-4A62-806C-EBAA8BFE2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6626" y="2024151"/>
              <a:ext cx="3034264" cy="4048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Turning Rainfall into a Resource | Rain garden, Urban garden, Garden types">
              <a:extLst>
                <a:ext uri="{FF2B5EF4-FFF2-40B4-BE49-F238E27FC236}">
                  <a16:creationId xmlns:a16="http://schemas.microsoft.com/office/drawing/2014/main" id="{1B1865A3-33B9-4122-A2AB-D3FA66BAB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994" y="2024151"/>
              <a:ext cx="2874414" cy="2155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381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9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hthoek 19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1" name="Rechthoek 20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67606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Meerwaarde van groen - Vergroening stedelijk gebied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882650" y="1655763"/>
            <a:ext cx="5630862" cy="54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Robuustere waterinfiltratie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Betere waterafvoer en –opvang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Rioolstelsel verkleinen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Minder hittestress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Reductie hitte-eilandeffect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Meer verdamping en verkoeling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Hogere beeldkwaliteit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Natuurlijke besparing op uitgaven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Versterken stadsecologie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dirty="0">
                <a:latin typeface="Calibri" panose="020F0502020204030204" pitchFamily="34" charset="0"/>
              </a:rPr>
              <a:t>Groen verhoogt waarde van vastgoed van 5-15%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>
              <a:latin typeface="+mn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nl-NL" altLang="nl-NL" sz="2400" dirty="0"/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nl-NL" altLang="nl-NL" sz="2400" dirty="0"/>
          </a:p>
        </p:txBody>
      </p:sp>
      <p:grpSp>
        <p:nvGrpSpPr>
          <p:cNvPr id="22" name="Groep 21"/>
          <p:cNvGrpSpPr/>
          <p:nvPr/>
        </p:nvGrpSpPr>
        <p:grpSpPr>
          <a:xfrm>
            <a:off x="7038539" y="1655763"/>
            <a:ext cx="4454962" cy="4652962"/>
            <a:chOff x="7140575" y="1596025"/>
            <a:chExt cx="4284663" cy="4475094"/>
          </a:xfrm>
        </p:grpSpPr>
        <p:pic>
          <p:nvPicPr>
            <p:cNvPr id="18439" name="Afbeelding 3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149"/>
            <a:stretch>
              <a:fillRect/>
            </a:stretch>
          </p:blipFill>
          <p:spPr bwMode="auto">
            <a:xfrm>
              <a:off x="7148513" y="4394388"/>
              <a:ext cx="2043112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hthoek 36"/>
            <p:cNvSpPr/>
            <p:nvPr/>
          </p:nvSpPr>
          <p:spPr>
            <a:xfrm rot="16200000">
              <a:off x="9085263" y="3731144"/>
              <a:ext cx="395287" cy="4284663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8390" y="1596025"/>
              <a:ext cx="2126847" cy="1461449"/>
            </a:xfrm>
            <a:prstGeom prst="rect">
              <a:avLst/>
            </a:prstGeom>
          </p:spPr>
        </p:pic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8513" y="3105008"/>
              <a:ext cx="2043112" cy="1231898"/>
            </a:xfrm>
            <a:prstGeom prst="rect">
              <a:avLst/>
            </a:prstGeom>
          </p:spPr>
        </p:pic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8391" y="3105008"/>
              <a:ext cx="2126847" cy="1231898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69"/>
            <a:stretch>
              <a:fillRect/>
            </a:stretch>
          </p:blipFill>
          <p:spPr>
            <a:xfrm>
              <a:off x="9298390" y="4396400"/>
              <a:ext cx="2119655" cy="1224000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7399" y="1596025"/>
              <a:ext cx="2044800" cy="1453980"/>
            </a:xfrm>
            <a:prstGeom prst="rect">
              <a:avLst/>
            </a:prstGeom>
          </p:spPr>
        </p:pic>
      </p:grpSp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1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9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hthoek 19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1" name="Rechthoek 20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87637" y="558799"/>
            <a:ext cx="731797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Meerwaarde van groen – Sociale cohesie en gezondheid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698500" y="1655763"/>
            <a:ext cx="5630862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Betere gezondheid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dirty="0">
                <a:latin typeface="+mn-lt"/>
              </a:rPr>
              <a:t>Patiënten liggen gemiddeld dag minder in ziekenhuis als uitzicht op groen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dirty="0">
                <a:latin typeface="+mn-lt"/>
              </a:rPr>
              <a:t>Scholieren presteren 20% beter met planten in de klas </a:t>
            </a:r>
            <a:endParaRPr lang="nl-NL" altLang="nl-NL" dirty="0">
              <a:latin typeface="+mn-lt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Grotere sociale cohesie 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Grotere aantrekkingskracht op steden/dorpen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Beter functioneren, wonen, economie en recreëren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Grotere creativiteit, geluk en welbevinden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Minder vandalisme/agressie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Voedsel en vruchten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nl-NL" altLang="nl-NL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nl-NL" altLang="nl-NL" dirty="0"/>
          </a:p>
        </p:txBody>
      </p:sp>
      <p:grpSp>
        <p:nvGrpSpPr>
          <p:cNvPr id="22" name="Groep 21"/>
          <p:cNvGrpSpPr/>
          <p:nvPr/>
        </p:nvGrpSpPr>
        <p:grpSpPr>
          <a:xfrm>
            <a:off x="7078662" y="1655764"/>
            <a:ext cx="4414839" cy="4652963"/>
            <a:chOff x="7157046" y="1628775"/>
            <a:chExt cx="4240897" cy="4469639"/>
          </a:xfrm>
        </p:grpSpPr>
        <p:pic>
          <p:nvPicPr>
            <p:cNvPr id="18437" name="Afbeelding 2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046" y="3092781"/>
              <a:ext cx="2034578" cy="1258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Afbeelding 3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79"/>
            <a:stretch>
              <a:fillRect/>
            </a:stretch>
          </p:blipFill>
          <p:spPr bwMode="auto">
            <a:xfrm>
              <a:off x="7157048" y="1628775"/>
              <a:ext cx="2034577" cy="141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Afbeelding 3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149"/>
            <a:stretch>
              <a:fillRect/>
            </a:stretch>
          </p:blipFill>
          <p:spPr bwMode="auto">
            <a:xfrm>
              <a:off x="7157046" y="4401710"/>
              <a:ext cx="2034578" cy="125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hthoek 36"/>
            <p:cNvSpPr/>
            <p:nvPr/>
          </p:nvSpPr>
          <p:spPr>
            <a:xfrm rot="16200000">
              <a:off x="9079851" y="3780322"/>
              <a:ext cx="395287" cy="4240897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pic>
          <p:nvPicPr>
            <p:cNvPr id="18442" name="Afbeelding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76" r="3581"/>
            <a:stretch>
              <a:fillRect/>
            </a:stretch>
          </p:blipFill>
          <p:spPr bwMode="auto">
            <a:xfrm>
              <a:off x="9251642" y="1628775"/>
              <a:ext cx="2146300" cy="141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0548" y="4401521"/>
              <a:ext cx="2139765" cy="1250950"/>
            </a:xfrm>
            <a:prstGeom prst="rect">
              <a:avLst/>
            </a:prstGeom>
          </p:spPr>
        </p:pic>
        <p:pic>
          <p:nvPicPr>
            <p:cNvPr id="3" name="Afbeelding 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0548" y="3092781"/>
              <a:ext cx="2139765" cy="1255259"/>
            </a:xfrm>
            <a:prstGeom prst="rect">
              <a:avLst/>
            </a:prstGeom>
          </p:spPr>
        </p:pic>
      </p:grpSp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2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55207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Meerwaarde van groen - Groene daken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882650" y="1655763"/>
            <a:ext cx="430579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Wateropvang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Vertraagde waterafvoer (±40% minder)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dirty="0"/>
              <a:t>Een groen dak houdt 50% van het regenwater vast</a:t>
            </a:r>
            <a:endParaRPr lang="nl-NL" altLang="nl-NL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Isolatie gebouw (minder hittestress)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Langere levensduur dakbedekking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Versterking biodiversiteit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Ecologische stapsteen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Esthetische meerwaarde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>
              <a:latin typeface="+mn-lt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altLang="nl-NL" dirty="0">
              <a:latin typeface="+mn-lt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altLang="nl-NL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nl-NL" altLang="nl-NL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nl-NL" altLang="nl-NL" dirty="0">
              <a:latin typeface="+mn-lt"/>
            </a:endParaRPr>
          </a:p>
        </p:txBody>
      </p:sp>
      <p:grpSp>
        <p:nvGrpSpPr>
          <p:cNvPr id="20" name="Groep 19"/>
          <p:cNvGrpSpPr/>
          <p:nvPr/>
        </p:nvGrpSpPr>
        <p:grpSpPr>
          <a:xfrm>
            <a:off x="5179109" y="1655762"/>
            <a:ext cx="6314394" cy="4652963"/>
            <a:chOff x="5197152" y="1630526"/>
            <a:chExt cx="6166673" cy="4544110"/>
          </a:xfrm>
        </p:grpSpPr>
        <p:sp>
          <p:nvSpPr>
            <p:cNvPr id="37" name="Rechthoek 36"/>
            <p:cNvSpPr/>
            <p:nvPr/>
          </p:nvSpPr>
          <p:spPr>
            <a:xfrm rot="16200000">
              <a:off x="8052871" y="2863683"/>
              <a:ext cx="464683" cy="6157224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pic>
          <p:nvPicPr>
            <p:cNvPr id="18444" name="Afbeelding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341" r="929"/>
            <a:stretch>
              <a:fillRect/>
            </a:stretch>
          </p:blipFill>
          <p:spPr bwMode="auto">
            <a:xfrm>
              <a:off x="8262567" y="3756263"/>
              <a:ext cx="3101256" cy="1890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 descr="https://www.rooftoprevolution.nl/wp-content/uploads/2017/11/De-Boel1-laag_preview.jpe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2567" y="1630527"/>
              <a:ext cx="3095398" cy="2063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Gerelateerde afbeeldi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52" y="3746501"/>
              <a:ext cx="2977898" cy="190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Afbeeldingsresultaat voor groen da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515" r="8473" b="38129"/>
            <a:stretch>
              <a:fillRect/>
            </a:stretch>
          </p:blipFill>
          <p:spPr bwMode="auto">
            <a:xfrm>
              <a:off x="5206272" y="1630526"/>
              <a:ext cx="2970007" cy="2061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Afbeelding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64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9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hthoek 19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1" name="Rechthoek 20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46402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Meerwaarde van groen - Bomen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882650" y="1655763"/>
            <a:ext cx="5630862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Regulatie water in onderstroom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Gemiddelde opvang 30% neerslag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 err="1">
                <a:latin typeface="+mn-lt"/>
              </a:rPr>
              <a:t>Stemflow</a:t>
            </a:r>
            <a:r>
              <a:rPr lang="nl-NL" altLang="nl-NL" dirty="0">
                <a:latin typeface="+mn-lt"/>
              </a:rPr>
              <a:t> tot wel 60% opvang neerslag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Schuilplek bij hitte en neerslag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Evaporatie van water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Verkoeling (tot wel 8</a:t>
            </a:r>
            <a:r>
              <a:rPr lang="nl-NL" dirty="0">
                <a:latin typeface="+mn-lt"/>
              </a:rPr>
              <a:t>° C</a:t>
            </a:r>
            <a:r>
              <a:rPr lang="nl-NL" altLang="nl-NL" dirty="0">
                <a:latin typeface="+mn-lt"/>
              </a:rPr>
              <a:t>)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CO2-opslag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Organische stof houdt water vast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Afvangen fijnstof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altLang="nl-NL" dirty="0">
                <a:latin typeface="+mn-lt"/>
              </a:rPr>
              <a:t>Schaduwplek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dirty="0">
                <a:latin typeface="Calibri" panose="020F0502020204030204" pitchFamily="34" charset="0"/>
              </a:rPr>
              <a:t>Soortenrijkdom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nl-NL" altLang="nl-NL" dirty="0">
              <a:latin typeface="+mn-lt"/>
            </a:endParaRPr>
          </a:p>
        </p:txBody>
      </p:sp>
      <p:sp>
        <p:nvSpPr>
          <p:cNvPr id="37" name="Rechthoek 36"/>
          <p:cNvSpPr/>
          <p:nvPr/>
        </p:nvSpPr>
        <p:spPr>
          <a:xfrm rot="16200000">
            <a:off x="8491746" y="4574729"/>
            <a:ext cx="314018" cy="3153973"/>
          </a:xfrm>
          <a:prstGeom prst="rect">
            <a:avLst/>
          </a:prstGeom>
          <a:solidFill>
            <a:srgbClr val="79861A"/>
          </a:solidFill>
          <a:ln>
            <a:solidFill>
              <a:srgbClr val="79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767" y="1508354"/>
            <a:ext cx="3153974" cy="2302322"/>
          </a:xfrm>
          <a:prstGeom prst="rect">
            <a:avLst/>
          </a:prstGeom>
        </p:spPr>
      </p:pic>
      <p:grpSp>
        <p:nvGrpSpPr>
          <p:cNvPr id="23" name="Groep 22"/>
          <p:cNvGrpSpPr/>
          <p:nvPr/>
        </p:nvGrpSpPr>
        <p:grpSpPr>
          <a:xfrm>
            <a:off x="7083338" y="3930363"/>
            <a:ext cx="3142403" cy="1926001"/>
            <a:chOff x="5024886" y="3944385"/>
            <a:chExt cx="3243136" cy="198774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3781" y="3944385"/>
              <a:ext cx="1654241" cy="198774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4886" y="3944385"/>
              <a:ext cx="1541988" cy="1987740"/>
            </a:xfrm>
            <a:prstGeom prst="rect">
              <a:avLst/>
            </a:prstGeom>
          </p:spPr>
        </p:pic>
      </p:grpSp>
      <p:pic>
        <p:nvPicPr>
          <p:cNvPr id="15" name="Afbeelding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32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Landschap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520" y="1550666"/>
            <a:ext cx="3313112" cy="212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422"/>
          <a:stretch/>
        </p:blipFill>
        <p:spPr>
          <a:xfrm>
            <a:off x="6238876" y="1550665"/>
            <a:ext cx="3457575" cy="212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955" b="32150"/>
          <a:stretch/>
        </p:blipFill>
        <p:spPr>
          <a:xfrm>
            <a:off x="6238875" y="3839394"/>
            <a:ext cx="3457576" cy="2339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Rechthoek 23"/>
          <p:cNvSpPr/>
          <p:nvPr/>
        </p:nvSpPr>
        <p:spPr>
          <a:xfrm>
            <a:off x="5477669" y="3839395"/>
            <a:ext cx="612775" cy="2339975"/>
          </a:xfrm>
          <a:prstGeom prst="rect">
            <a:avLst/>
          </a:prstGeom>
          <a:solidFill>
            <a:srgbClr val="798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Afbeelding 2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74" b="15370"/>
          <a:stretch/>
        </p:blipFill>
        <p:spPr>
          <a:xfrm>
            <a:off x="2753520" y="3839395"/>
            <a:ext cx="2586037" cy="2339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Waarde van bomen</a:t>
            </a:r>
          </a:p>
        </p:txBody>
      </p:sp>
      <p:sp>
        <p:nvSpPr>
          <p:cNvPr id="2" name="Rechthoek 1"/>
          <p:cNvSpPr/>
          <p:nvPr/>
        </p:nvSpPr>
        <p:spPr>
          <a:xfrm>
            <a:off x="634206" y="1591136"/>
            <a:ext cx="6096000" cy="10341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nl-NL" dirty="0"/>
          </a:p>
          <a:p>
            <a:pPr>
              <a:spcBef>
                <a:spcPct val="20000"/>
              </a:spcBef>
            </a:pPr>
            <a:endParaRPr lang="nl-NL" altLang="nl-NL" dirty="0">
              <a:solidFill>
                <a:srgbClr val="262626"/>
              </a:solidFill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nl-NL" altLang="nl-NL" dirty="0">
              <a:solidFill>
                <a:srgbClr val="262626"/>
              </a:solidFill>
              <a:cs typeface="Arial" panose="020B0604020202020204" pitchFamily="34" charset="0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5"/>
          <a:stretch/>
        </p:blipFill>
        <p:spPr>
          <a:xfrm>
            <a:off x="701655" y="2333447"/>
            <a:ext cx="5188633" cy="3740781"/>
          </a:xfrm>
          <a:prstGeom prst="rect">
            <a:avLst/>
          </a:prstGeom>
        </p:spPr>
      </p:pic>
      <p:pic>
        <p:nvPicPr>
          <p:cNvPr id="3076" name="Picture 4" descr="Joris Voeten on Twitter: &amp;quot;Boom-ecosysteemdiensten vertaald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85" y="2314274"/>
            <a:ext cx="5379625" cy="375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6" y="1354778"/>
            <a:ext cx="1837987" cy="119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3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pic>
        <p:nvPicPr>
          <p:cNvPr id="27652" name="Picture 4" descr="Afbeeldingsresultaat voor eik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" r="4349"/>
          <a:stretch>
            <a:fillRect/>
          </a:stretch>
        </p:blipFill>
        <p:spPr bwMode="auto">
          <a:xfrm>
            <a:off x="7310675" y="1655763"/>
            <a:ext cx="2436125" cy="2108719"/>
          </a:xfrm>
          <a:prstGeom prst="rect">
            <a:avLst/>
          </a:prstGeom>
          <a:noFill/>
        </p:spPr>
      </p:pic>
      <p:pic>
        <p:nvPicPr>
          <p:cNvPr id="27650" name="Picture 2" descr="Afbeeldingsresultaat voor wilde bloemen weid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77" y="3811589"/>
            <a:ext cx="4185124" cy="2073274"/>
          </a:xfrm>
          <a:prstGeom prst="rect">
            <a:avLst/>
          </a:prstGeom>
          <a:noFill/>
        </p:spPr>
      </p:pic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66763" y="552957"/>
            <a:ext cx="5975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Meerwaarde van groen - Inheemse beplanting</a:t>
            </a:r>
          </a:p>
        </p:txBody>
      </p:sp>
      <p:sp>
        <p:nvSpPr>
          <p:cNvPr id="18436" name="Tekstvak 21"/>
          <p:cNvSpPr txBox="1">
            <a:spLocks noChangeArrowheads="1"/>
          </p:cNvSpPr>
          <p:nvPr/>
        </p:nvSpPr>
        <p:spPr bwMode="auto">
          <a:xfrm>
            <a:off x="882650" y="1655763"/>
            <a:ext cx="6311900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Beter aangepast aan lokale weersomstandigheden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Weerbaarder tegen ziektes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Minder onderhoud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Bijdrage aan biodiversiteit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Ingepast in landschap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Aangepast aan lokale grondsoort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Genetisch erfgoed in stand houden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Diversiteit en veerkracht soorten versterken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Landschapsontwikkeling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nl-NL" altLang="nl-NL" dirty="0">
                <a:latin typeface="+mn-lt"/>
              </a:rPr>
              <a:t>Lokale producten</a:t>
            </a:r>
          </a:p>
          <a:p>
            <a:pPr marL="0" indent="0" eaLnBrk="1" hangingPunct="1">
              <a:lnSpc>
                <a:spcPct val="150000"/>
              </a:lnSpc>
            </a:pPr>
            <a:endParaRPr lang="nl-NL" altLang="nl-NL" dirty="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altLang="nl-NL" dirty="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altLang="nl-NL" dirty="0"/>
          </a:p>
        </p:txBody>
      </p:sp>
      <p:grpSp>
        <p:nvGrpSpPr>
          <p:cNvPr id="20" name="Groep 19"/>
          <p:cNvGrpSpPr/>
          <p:nvPr/>
        </p:nvGrpSpPr>
        <p:grpSpPr>
          <a:xfrm>
            <a:off x="7315199" y="1655762"/>
            <a:ext cx="4178304" cy="4657662"/>
            <a:chOff x="7693531" y="1655763"/>
            <a:chExt cx="3799971" cy="4235925"/>
          </a:xfrm>
        </p:grpSpPr>
        <p:sp>
          <p:nvSpPr>
            <p:cNvPr id="37" name="Rechthoek 36"/>
            <p:cNvSpPr/>
            <p:nvPr/>
          </p:nvSpPr>
          <p:spPr>
            <a:xfrm rot="16200000">
              <a:off x="9423081" y="3821266"/>
              <a:ext cx="340872" cy="3799971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pic>
          <p:nvPicPr>
            <p:cNvPr id="1028" name="Picture 4" descr="Hippophae rhamnoides-01 (xndr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6335" y="1655763"/>
              <a:ext cx="1527163" cy="1929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Afbeelding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0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5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hthoek 15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8435" name="Tekstvak 3"/>
          <p:cNvSpPr txBox="1">
            <a:spLocks noChangeArrowheads="1"/>
          </p:cNvSpPr>
          <p:nvPr/>
        </p:nvSpPr>
        <p:spPr bwMode="auto">
          <a:xfrm>
            <a:off x="773587" y="552194"/>
            <a:ext cx="60921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ABN Amro / </a:t>
            </a:r>
            <a:r>
              <a:rPr lang="nl-NL" altLang="nl-NL" sz="2200" dirty="0" err="1"/>
              <a:t>Circle</a:t>
            </a:r>
            <a:r>
              <a:rPr lang="nl-NL" altLang="nl-NL" sz="2200" dirty="0"/>
              <a:t> - Amsterdam</a:t>
            </a:r>
          </a:p>
        </p:txBody>
      </p:sp>
      <p:grpSp>
        <p:nvGrpSpPr>
          <p:cNvPr id="18" name="Groep 17"/>
          <p:cNvGrpSpPr/>
          <p:nvPr/>
        </p:nvGrpSpPr>
        <p:grpSpPr>
          <a:xfrm>
            <a:off x="882650" y="1655763"/>
            <a:ext cx="10610850" cy="4652962"/>
            <a:chOff x="882650" y="1655763"/>
            <a:chExt cx="10610850" cy="4652962"/>
          </a:xfrm>
        </p:grpSpPr>
        <p:pic>
          <p:nvPicPr>
            <p:cNvPr id="20" name="Afbeelding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358"/>
            <a:stretch>
              <a:fillRect/>
            </a:stretch>
          </p:blipFill>
          <p:spPr bwMode="auto">
            <a:xfrm>
              <a:off x="882650" y="4221163"/>
              <a:ext cx="4321175" cy="208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Afbeelding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755" b="9515"/>
            <a:stretch>
              <a:fillRect/>
            </a:stretch>
          </p:blipFill>
          <p:spPr bwMode="auto">
            <a:xfrm>
              <a:off x="7064375" y="4221163"/>
              <a:ext cx="4429125" cy="208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Afbeelding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4375" y="1655763"/>
              <a:ext cx="4429125" cy="237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oep 24"/>
            <p:cNvGrpSpPr/>
            <p:nvPr/>
          </p:nvGrpSpPr>
          <p:grpSpPr>
            <a:xfrm>
              <a:off x="882650" y="1655763"/>
              <a:ext cx="6121400" cy="2376488"/>
              <a:chOff x="882650" y="1655763"/>
              <a:chExt cx="6121400" cy="2376488"/>
            </a:xfrm>
          </p:grpSpPr>
          <p:pic>
            <p:nvPicPr>
              <p:cNvPr id="26" name="Afbeelding 8" descr="image01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650" y="1655763"/>
                <a:ext cx="6121400" cy="2376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98442" y="3720764"/>
                <a:ext cx="672161" cy="268865"/>
              </a:xfrm>
              <a:prstGeom prst="rect">
                <a:avLst/>
              </a:prstGeom>
            </p:spPr>
          </p:pic>
        </p:grpSp>
      </p:grpSp>
      <p:pic>
        <p:nvPicPr>
          <p:cNvPr id="29" name="Afbeelding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541" y="4228111"/>
            <a:ext cx="1458208" cy="208061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4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2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hthoek 22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4" name="Rechthoek 23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2457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44037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Daktuin “</a:t>
            </a:r>
            <a:r>
              <a:rPr lang="nl-NL" altLang="en-US" sz="2200" dirty="0" err="1"/>
              <a:t>Iseldoks</a:t>
            </a:r>
            <a:r>
              <a:rPr lang="nl-NL" altLang="en-US" sz="2200" dirty="0"/>
              <a:t>” - Doetinchem</a:t>
            </a:r>
          </a:p>
        </p:txBody>
      </p:sp>
      <p:grpSp>
        <p:nvGrpSpPr>
          <p:cNvPr id="26" name="Groep 25"/>
          <p:cNvGrpSpPr/>
          <p:nvPr/>
        </p:nvGrpSpPr>
        <p:grpSpPr>
          <a:xfrm>
            <a:off x="771525" y="1652421"/>
            <a:ext cx="10610850" cy="4649480"/>
            <a:chOff x="766763" y="1679574"/>
            <a:chExt cx="10610850" cy="4649480"/>
          </a:xfrm>
        </p:grpSpPr>
        <p:pic>
          <p:nvPicPr>
            <p:cNvPr id="13" name="Afbeelding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9"/>
            <a:stretch>
              <a:fillRect/>
            </a:stretch>
          </p:blipFill>
          <p:spPr bwMode="auto">
            <a:xfrm>
              <a:off x="766763" y="4070042"/>
              <a:ext cx="6058065" cy="2259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Afbeelding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7" r="-1801"/>
            <a:stretch>
              <a:fillRect/>
            </a:stretch>
          </p:blipFill>
          <p:spPr bwMode="auto">
            <a:xfrm>
              <a:off x="2968625" y="1679574"/>
              <a:ext cx="2273734" cy="225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Afbeelding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763" y="1679574"/>
              <a:ext cx="2028818" cy="225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Afbeelding 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6" r="2531"/>
            <a:stretch>
              <a:fillRect/>
            </a:stretch>
          </p:blipFill>
          <p:spPr bwMode="auto">
            <a:xfrm>
              <a:off x="6907070" y="4070042"/>
              <a:ext cx="4470543" cy="2259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Afbeelding 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86" t="-645" r="23749" b="645"/>
            <a:stretch/>
          </p:blipFill>
          <p:spPr bwMode="auto">
            <a:xfrm>
              <a:off x="8586860" y="1679574"/>
              <a:ext cx="2790753" cy="228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2" name="Picture 2" descr="Iseldoks â Doknieuw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66" y="1652421"/>
            <a:ext cx="2999999" cy="22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9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 6"/>
          <p:cNvGrpSpPr>
            <a:grpSpLocks/>
          </p:cNvGrpSpPr>
          <p:nvPr/>
        </p:nvGrpSpPr>
        <p:grpSpPr bwMode="auto">
          <a:xfrm>
            <a:off x="0" y="7551"/>
            <a:ext cx="12192000" cy="6858001"/>
            <a:chOff x="16902" y="13648"/>
            <a:chExt cx="12158195" cy="6858000"/>
          </a:xfrm>
        </p:grpSpPr>
        <p:pic>
          <p:nvPicPr>
            <p:cNvPr id="16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hthoek 16"/>
            <p:cNvSpPr/>
            <p:nvPr/>
          </p:nvSpPr>
          <p:spPr>
            <a:xfrm>
              <a:off x="504496" y="310607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13995" y="106132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25603" name="Tekstvak 3"/>
          <p:cNvSpPr txBox="1">
            <a:spLocks noChangeArrowheads="1"/>
          </p:cNvSpPr>
          <p:nvPr/>
        </p:nvSpPr>
        <p:spPr bwMode="auto">
          <a:xfrm>
            <a:off x="771524" y="552450"/>
            <a:ext cx="5338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Waterschap Rijn en IJssel - Doetinchem</a:t>
            </a:r>
          </a:p>
        </p:txBody>
      </p:sp>
      <p:grpSp>
        <p:nvGrpSpPr>
          <p:cNvPr id="26" name="Groep 25"/>
          <p:cNvGrpSpPr/>
          <p:nvPr/>
        </p:nvGrpSpPr>
        <p:grpSpPr>
          <a:xfrm>
            <a:off x="854595" y="1646818"/>
            <a:ext cx="10617676" cy="4650993"/>
            <a:chOff x="760055" y="1628775"/>
            <a:chExt cx="10437344" cy="4572000"/>
          </a:xfrm>
        </p:grpSpPr>
        <p:pic>
          <p:nvPicPr>
            <p:cNvPr id="25604" name="Afbeelding 7" descr="definitief ontwerpklein_18-02-2008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763" y="1628775"/>
              <a:ext cx="4211637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5" name="Afbeelding 7" descr="IMG_3433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774" b="26753"/>
            <a:stretch>
              <a:fillRect/>
            </a:stretch>
          </p:blipFill>
          <p:spPr bwMode="auto">
            <a:xfrm>
              <a:off x="760055" y="4400550"/>
              <a:ext cx="4230408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6" name="Afbeelding 19" descr="IMG_3441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82" r="2740"/>
            <a:stretch>
              <a:fillRect/>
            </a:stretch>
          </p:blipFill>
          <p:spPr bwMode="auto">
            <a:xfrm>
              <a:off x="5120333" y="4400550"/>
              <a:ext cx="2222158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7" name="Picture 2" descr="P:\NL_nico lodewijk\100 Office\0000 Sabine\foto website\Waterschap_Rijn_en_ijssel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64"/>
            <a:stretch>
              <a:fillRect/>
            </a:stretch>
          </p:blipFill>
          <p:spPr bwMode="auto">
            <a:xfrm>
              <a:off x="7472363" y="1628775"/>
              <a:ext cx="3725036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Afbeelding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6963"/>
            <a:stretch>
              <a:fillRect/>
            </a:stretch>
          </p:blipFill>
          <p:spPr bwMode="auto">
            <a:xfrm>
              <a:off x="5087938" y="1628775"/>
              <a:ext cx="2268537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Afbeelding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75" y="4464962"/>
            <a:ext cx="2691128" cy="183436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2" r="7876"/>
          <a:stretch/>
        </p:blipFill>
        <p:spPr>
          <a:xfrm>
            <a:off x="10487532" y="4451351"/>
            <a:ext cx="984739" cy="1835873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23373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7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6"/>
          <p:cNvGrpSpPr>
            <a:grpSpLocks/>
          </p:cNvGrpSpPr>
          <p:nvPr/>
        </p:nvGrpSpPr>
        <p:grpSpPr bwMode="auto">
          <a:xfrm>
            <a:off x="0" y="-1"/>
            <a:ext cx="12192000" cy="6858001"/>
            <a:chOff x="16902" y="13648"/>
            <a:chExt cx="12158195" cy="6858000"/>
          </a:xfrm>
        </p:grpSpPr>
        <p:pic>
          <p:nvPicPr>
            <p:cNvPr id="28" name="Afbeelding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hthoek 2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30" name="Rechthoek 2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Slingeland Ziekenhuis, Doetinchem (NL)</a:t>
            </a:r>
          </a:p>
        </p:txBody>
      </p:sp>
      <p:pic>
        <p:nvPicPr>
          <p:cNvPr id="21" name="Picture 2" descr="https://attachment.outlook.office.net/owa/jurre-wissing@hotmail.com/service.svc/s/GetAttachmentThumbnail?id=AQMkADAwATZiZmYAZC1jZGEwLWExYzEtMDACLTAwCgBGAAAD7NhGn%2BdvtEC4m6WmcwN%2FUAcA%2F1kd2LzcAkO8rF7prW%2FZNwAAAgEMAAAA%2F1kd2LzcAkO8rF7prW%2FZNwACFOqUIQAAAAESABAAiGEC2yyDk02u0Hd%2BPI52Wg%3D%3D&amp;thumbnailType=2&amp;X-OWA-CANARY=EGzcTtUIK0ONDMzQgFl9dvAzkrL8VNUY2awX_ZkiFIfhpA6vte9y-r6jIHcXSZOoVAbtvuYKUZA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M0NDk4NTY0NDlcIixcInB1aWRcIjpcIjE4OTk5NDY2NTc3NTE0ODlcIixcIm9pZFwiOlwiMDAwNmJmZmQtY2RhMC1hMWMx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NTI0MDI0NiwibmJmIjoxNTE1MjM5NjQ2fQ.2cxQytGivNuMlzS7VCpoEknyRvSjSdGw7DAv0rnFKOyq_1YAVxdLnWflekYXTnfbzhEjAattNZMYFB_8rPY--hN45BR3SCKc-dkInUxvZ2-J7mqNY7Un1eVWmfxladbmSToBnbErYLxtH68fjNa8-JFNO7pZAxltGDpKdKCPj8b1zct0wwEbhnTCrc-Zl_5qdioAs22f-nFQ13mpZfizWB02NSTXAEKpcn4fMsyXQ4z4OE-BasshANyPb3JEUENuSW5LmCgLbecfbMunMj7g6tFbVb5eufbrNxOA1ZrUbNvQ19agHIF3VD5zxsHVJsLiWo5rbUkqOiNK6wSRMRM0Gw&amp;owa=outlook.live.com&amp;isc=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28" r="21892" b="1054"/>
          <a:stretch/>
        </p:blipFill>
        <p:spPr bwMode="auto">
          <a:xfrm>
            <a:off x="1019628" y="1943541"/>
            <a:ext cx="6538639" cy="40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fbeelding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00" r="15918"/>
          <a:stretch>
            <a:fillRect/>
          </a:stretch>
        </p:blipFill>
        <p:spPr bwMode="auto">
          <a:xfrm>
            <a:off x="7682210" y="2221275"/>
            <a:ext cx="3896342" cy="338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726728" y="1432120"/>
            <a:ext cx="822050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Werkwijze: keer het proces om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9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2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hthoek 22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4" name="Rechthoek 23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2457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44037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AOC schooltuin - Doetinchem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2115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ep 15"/>
          <p:cNvGrpSpPr/>
          <p:nvPr/>
        </p:nvGrpSpPr>
        <p:grpSpPr>
          <a:xfrm>
            <a:off x="1190172" y="1530542"/>
            <a:ext cx="9360967" cy="4789103"/>
            <a:chOff x="759349" y="1570169"/>
            <a:chExt cx="9360967" cy="4789103"/>
          </a:xfrm>
        </p:grpSpPr>
        <p:pic>
          <p:nvPicPr>
            <p:cNvPr id="17" name="Afbeelding 16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9349" y="1570169"/>
              <a:ext cx="5098669" cy="2607117"/>
            </a:xfrm>
            <a:prstGeom prst="rect">
              <a:avLst/>
            </a:prstGeom>
          </p:spPr>
        </p:pic>
        <p:pic>
          <p:nvPicPr>
            <p:cNvPr id="20" name="Afbeelding 1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9349" y="4239068"/>
              <a:ext cx="5096328" cy="2120203"/>
            </a:xfrm>
            <a:prstGeom prst="rect">
              <a:avLst/>
            </a:prstGeom>
          </p:spPr>
        </p:pic>
        <p:pic>
          <p:nvPicPr>
            <p:cNvPr id="33" name="Afbeelding 32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72"/>
            <a:stretch/>
          </p:blipFill>
          <p:spPr>
            <a:xfrm>
              <a:off x="6000458" y="3714746"/>
              <a:ext cx="4119858" cy="2644526"/>
            </a:xfrm>
            <a:prstGeom prst="rect">
              <a:avLst/>
            </a:prstGeom>
          </p:spPr>
        </p:pic>
      </p:grpSp>
      <p:sp>
        <p:nvSpPr>
          <p:cNvPr id="2" name="Rechthoek 1"/>
          <p:cNvSpPr/>
          <p:nvPr/>
        </p:nvSpPr>
        <p:spPr>
          <a:xfrm>
            <a:off x="6431281" y="1557338"/>
            <a:ext cx="4119858" cy="1970721"/>
          </a:xfrm>
          <a:prstGeom prst="rect">
            <a:avLst/>
          </a:prstGeom>
          <a:solidFill>
            <a:srgbClr val="79861A"/>
          </a:solidFill>
          <a:ln>
            <a:solidFill>
              <a:srgbClr val="79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705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2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hthoek 22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4" name="Rechthoek 23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2457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44037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 err="1"/>
              <a:t>Azora</a:t>
            </a:r>
            <a:r>
              <a:rPr lang="nl-NL" altLang="en-US" sz="2200" dirty="0"/>
              <a:t> Antonia, Terborg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2115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6C716E68-8795-4499-9FDB-D9D97B0C63F0}"/>
              </a:ext>
            </a:extLst>
          </p:cNvPr>
          <p:cNvGrpSpPr>
            <a:grpSpLocks noChangeAspect="1"/>
          </p:cNvGrpSpPr>
          <p:nvPr/>
        </p:nvGrpSpPr>
        <p:grpSpPr>
          <a:xfrm>
            <a:off x="4546027" y="1455286"/>
            <a:ext cx="7026439" cy="4921157"/>
            <a:chOff x="3978111" y="1268412"/>
            <a:chExt cx="7515389" cy="5263606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A76B7247-3C29-42B3-9DB0-39C06314B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9" t="12592" r="41806" b="43710"/>
            <a:stretch/>
          </p:blipFill>
          <p:spPr>
            <a:xfrm>
              <a:off x="3978111" y="1268412"/>
              <a:ext cx="7515389" cy="4967073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5DD96C55-E614-44DC-88DB-F301DFE45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4" t="86163" r="33560" b="3803"/>
            <a:stretch/>
          </p:blipFill>
          <p:spPr>
            <a:xfrm>
              <a:off x="3978111" y="5677241"/>
              <a:ext cx="7515389" cy="854777"/>
            </a:xfrm>
            <a:prstGeom prst="rect">
              <a:avLst/>
            </a:prstGeom>
          </p:spPr>
        </p:pic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3E72D194-F286-4493-92AC-72DF7D809086}"/>
              </a:ext>
            </a:extLst>
          </p:cNvPr>
          <p:cNvGrpSpPr>
            <a:grpSpLocks noChangeAspect="1"/>
          </p:cNvGrpSpPr>
          <p:nvPr/>
        </p:nvGrpSpPr>
        <p:grpSpPr>
          <a:xfrm>
            <a:off x="1174548" y="1455286"/>
            <a:ext cx="2805980" cy="4921157"/>
            <a:chOff x="72122" y="1745342"/>
            <a:chExt cx="1920000" cy="3367316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0F7EE4BF-C434-40C3-9019-8A327280E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2" y="1745342"/>
              <a:ext cx="1920000" cy="1080000"/>
            </a:xfrm>
            <a:prstGeom prst="rect">
              <a:avLst/>
            </a:prstGeom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2BD99EF3-C0A8-40EE-AF57-A9A0C99DB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2" y="2889000"/>
              <a:ext cx="1920000" cy="1080000"/>
            </a:xfrm>
            <a:prstGeom prst="rect">
              <a:avLst/>
            </a:prstGeom>
          </p:spPr>
        </p:pic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3AEFA857-4025-4717-A406-5C4469CC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2" y="4032658"/>
              <a:ext cx="192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10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22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hthoek 22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4" name="Rechthoek 23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2457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44037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 err="1"/>
              <a:t>Biobased</a:t>
            </a:r>
            <a:r>
              <a:rPr lang="nl-NL" altLang="en-US" sz="2200" dirty="0"/>
              <a:t> </a:t>
            </a:r>
            <a:r>
              <a:rPr lang="nl-NL" altLang="en-US" sz="2200" dirty="0" err="1"/>
              <a:t>Paviljon</a:t>
            </a:r>
            <a:r>
              <a:rPr lang="nl-NL" altLang="en-US" sz="2200" dirty="0"/>
              <a:t>, </a:t>
            </a:r>
            <a:r>
              <a:rPr lang="nl-NL" altLang="en-US" sz="2200" dirty="0" err="1"/>
              <a:t>Mycellium</a:t>
            </a:r>
            <a:endParaRPr lang="nl-NL" altLang="en-US" sz="2200" dirty="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2115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5">
            <a:extLst>
              <a:ext uri="{FF2B5EF4-FFF2-40B4-BE49-F238E27FC236}">
                <a16:creationId xmlns:a16="http://schemas.microsoft.com/office/drawing/2014/main" id="{11BBA878-A324-4D5A-98C3-FE74BA4DC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23495" r="10136" b="15762"/>
          <a:stretch>
            <a:fillRect/>
          </a:stretch>
        </p:blipFill>
        <p:spPr bwMode="auto">
          <a:xfrm>
            <a:off x="874713" y="1485107"/>
            <a:ext cx="8463335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fbeelding 3">
            <a:extLst>
              <a:ext uri="{FF2B5EF4-FFF2-40B4-BE49-F238E27FC236}">
                <a16:creationId xmlns:a16="http://schemas.microsoft.com/office/drawing/2014/main" id="{724B3049-A323-4A64-99D9-1A46131B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63" y="5554785"/>
            <a:ext cx="28987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ep 18">
            <a:extLst>
              <a:ext uri="{FF2B5EF4-FFF2-40B4-BE49-F238E27FC236}">
                <a16:creationId xmlns:a16="http://schemas.microsoft.com/office/drawing/2014/main" id="{DF829523-6CC5-4241-AD47-2B22AFD3E83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30331" y="1485106"/>
            <a:ext cx="1849437" cy="3994150"/>
            <a:chOff x="5709008" y="993488"/>
            <a:chExt cx="2484000" cy="5364658"/>
          </a:xfrm>
        </p:grpSpPr>
        <p:pic>
          <p:nvPicPr>
            <p:cNvPr id="29" name="Afbeelding 8">
              <a:extLst>
                <a:ext uri="{FF2B5EF4-FFF2-40B4-BE49-F238E27FC236}">
                  <a16:creationId xmlns:a16="http://schemas.microsoft.com/office/drawing/2014/main" id="{3AC45242-CCFA-4782-8495-B044B5614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008" y="993488"/>
              <a:ext cx="2484000" cy="178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Afbeelding 10">
              <a:extLst>
                <a:ext uri="{FF2B5EF4-FFF2-40B4-BE49-F238E27FC236}">
                  <a16:creationId xmlns:a16="http://schemas.microsoft.com/office/drawing/2014/main" id="{445455BE-B97E-4C49-8E85-0827C5990E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008" y="2756372"/>
              <a:ext cx="2484000" cy="180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Afbeelding 17">
              <a:extLst>
                <a:ext uri="{FF2B5EF4-FFF2-40B4-BE49-F238E27FC236}">
                  <a16:creationId xmlns:a16="http://schemas.microsoft.com/office/drawing/2014/main" id="{38123EC8-3A14-45F3-AC2D-0A5E97182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008" y="4556372"/>
              <a:ext cx="2484000" cy="180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387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6"/>
          <p:cNvGrpSpPr>
            <a:grpSpLocks/>
          </p:cNvGrpSpPr>
          <p:nvPr/>
        </p:nvGrpSpPr>
        <p:grpSpPr bwMode="auto">
          <a:xfrm>
            <a:off x="6270" y="-1"/>
            <a:ext cx="12192000" cy="6858001"/>
            <a:chOff x="16902" y="13648"/>
            <a:chExt cx="12158195" cy="6858000"/>
          </a:xfrm>
        </p:grpSpPr>
        <p:pic>
          <p:nvPicPr>
            <p:cNvPr id="28" name="Afbeelding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hthoek 2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30" name="Rechthoek 2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Rivierduinen, Silvolde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t="21717" r="31386" b="2801"/>
          <a:stretch/>
        </p:blipFill>
        <p:spPr>
          <a:xfrm>
            <a:off x="9006439" y="1609344"/>
            <a:ext cx="2382286" cy="2270460"/>
          </a:xfrm>
          <a:prstGeom prst="rect">
            <a:avLst/>
          </a:prstGeom>
        </p:spPr>
      </p:pic>
      <p:grpSp>
        <p:nvGrpSpPr>
          <p:cNvPr id="14" name="Groep 13"/>
          <p:cNvGrpSpPr>
            <a:grpSpLocks noChangeAspect="1"/>
          </p:cNvGrpSpPr>
          <p:nvPr/>
        </p:nvGrpSpPr>
        <p:grpSpPr>
          <a:xfrm>
            <a:off x="771523" y="1622842"/>
            <a:ext cx="8126637" cy="4614446"/>
            <a:chOff x="1341768" y="1772196"/>
            <a:chExt cx="6481257" cy="3680170"/>
          </a:xfrm>
        </p:grpSpPr>
        <p:pic>
          <p:nvPicPr>
            <p:cNvPr id="15" name="Afbeelding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65" b="4139"/>
            <a:stretch/>
          </p:blipFill>
          <p:spPr>
            <a:xfrm>
              <a:off x="1341768" y="1772196"/>
              <a:ext cx="3200000" cy="1800000"/>
            </a:xfrm>
            <a:prstGeom prst="rect">
              <a:avLst/>
            </a:prstGeom>
          </p:spPr>
        </p:pic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3025" y="3652366"/>
              <a:ext cx="3200000" cy="1800000"/>
            </a:xfrm>
            <a:prstGeom prst="rect">
              <a:avLst/>
            </a:prstGeom>
          </p:spPr>
        </p:pic>
        <p:pic>
          <p:nvPicPr>
            <p:cNvPr id="17" name="Afbeelding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768" y="3652366"/>
              <a:ext cx="3200000" cy="1800000"/>
            </a:xfrm>
            <a:prstGeom prst="rect">
              <a:avLst/>
            </a:prstGeom>
          </p:spPr>
        </p:pic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3022" y="1772196"/>
              <a:ext cx="3200000" cy="1800000"/>
            </a:xfrm>
            <a:prstGeom prst="rect">
              <a:avLst/>
            </a:prstGeom>
          </p:spPr>
        </p:pic>
      </p:grpSp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r="26398"/>
          <a:stretch/>
        </p:blipFill>
        <p:spPr>
          <a:xfrm>
            <a:off x="9006438" y="3980326"/>
            <a:ext cx="2382287" cy="22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sz="2000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Tuin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23"/>
          <a:stretch/>
        </p:blipFill>
        <p:spPr>
          <a:xfrm>
            <a:off x="2180493" y="1610518"/>
            <a:ext cx="1812436" cy="2268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806" y="5066506"/>
            <a:ext cx="1800000" cy="1116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715" y="3987006"/>
            <a:ext cx="1646633" cy="219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" descr="https://attachment.outlook.office.net/owa/jurre-wissing@hotmail.com/service.svc/s/GetAttachmentThumbnail?id=AQMkADAwATZiZmYAZC1jZGEwLWExYzEtMDACLTAwCgBGAAAD7NhGn%2BdvtEC4m6WmcwN%2FUAcA%2F1kd2LzcAkO8rF7prW%2FZNwAAAgEMAAAA%2F1kd2LzcAkO8rF7prW%2FZNwACFOqUEwAAAAESABAAWNw%2F%2FZk510mjOPOsPjysKA%3D%3D&amp;thumbnailType=2&amp;X-OWA-CANARY=LJQVQyKrakmE4xRQExxx4UCaLzHtVNUY6ztJkClPJqsabYexGNDfxGXvU1Wsb-_OrWjIBftpoQc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M0NDk4NTY0NDlcIixcInB1aWRcIjpcIjE4OTk5NDY2NTc3NTE0ODlcIixcIm9pZFwiOlwiMDAwNmJmZmQtY2RhMC1hMWMx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NTIzMzcyMCwibmJmIjoxNTE1MjMzMTIwfQ.VI0hDZ5447Y8APovp0pfDDkfTuHVnNzfbeqZ8fA7Sh9-76RG2fFGbfTcCcwbXn7gvVLAM8dmcXgJ_fZZJTkXGxkDRCtKUwRaqlQsRXgOTr2varo0kkCm3lLlEgdy9GDkfIS5kzb-rTz7o07_L9KvGwuz3HP-o87pA_lGhjcZx04usMWY5Xatj1JrF1XPVJgvqUmidHBQEeWzmLdNK9XngHCtTPHZib5cO89KpDbzHKPBG4pHOAN-Pw5UZkDS9gPMZZKU6VDuB5rdCDSCOS_gqGvzgmQzweIdIgqMc2SrPMQn1-UpLRPcJap9G5vQDk8q4jQZRtFK2yqR6jxXzc6ZuA&amp;owa=outlook.live.com&amp;isc=1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04"/>
          <a:stretch/>
        </p:blipFill>
        <p:spPr bwMode="auto">
          <a:xfrm>
            <a:off x="4739406" y="1610518"/>
            <a:ext cx="3329125" cy="2268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s://attachment.outlook.office.net/owa/jurre-wissing@hotmail.com/service.svc/s/GetAttachmentThumbnail?id=AQMkADAwATZiZmYAZC1jZGEwLWExYzEtMDACLTAwCgBGAAAD7NhGn%2BdvtEC4m6WmcwN%2FUAcA%2F1kd2LzcAkO8rF7prW%2FZNwAAAgEMAAAA%2F1kd2LzcAkO8rF7prW%2FZNwACFOqUFQAAAAESABAAggvG3EO%2B6Ui%2BIqHja3jS4Q%3D%3D&amp;thumbnailType=2&amp;X-OWA-CANARY=jYbViqin9ECGBpdhH1cqvmDgtkbtVNUYr6Q7Av5hMQMcPdLDvVut5Py2i_CUVvF4nTEDmpBwdUc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M0NDk4NTY0NDlcIixcInB1aWRcIjpcIjE4OTk5NDY2NTc3NTE0ODlcIixcIm9pZFwiOlwiMDAwNmJmZmQtY2RhMC1hMWMx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NTIzMzcyMCwibmJmIjoxNTE1MjMzMTIwfQ.VI0hDZ5447Y8APovp0pfDDkfTuHVnNzfbeqZ8fA7Sh9-76RG2fFGbfTcCcwbXn7gvVLAM8dmcXgJ_fZZJTkXGxkDRCtKUwRaqlQsRXgOTr2varo0kkCm3lLlEgdy9GDkfIS5kzb-rTz7o07_L9KvGwuz3HP-o87pA_lGhjcZx04usMWY5Xatj1JrF1XPVJgvqUmidHBQEeWzmLdNK9XngHCtTPHZib5cO89KpDbzHKPBG4pHOAN-Pw5UZkDS9gPMZZKU6VDuB5rdCDSCOS_gqGvzgmQzweIdIgqMc2SrPMQn1-UpLRPcJap9G5vQDk8q4jQZRtFK2yqR6jxXzc6ZuA&amp;owa=outlook.live.com&amp;isc=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493" y="4005263"/>
            <a:ext cx="1691574" cy="219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741" y="1610518"/>
            <a:ext cx="1585065" cy="2268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16" descr="https://attachment.outlook.office.net/owa/jurre-wissing@hotmail.com/service.svc/s/GetAttachmentThumbnail?id=AQMkADAwATZiZmYAZC1jZGEwLWExYzEtMDACLTAwCgBGAAAD7NhGn%2BdvtEC4m6WmcwN%2FUAcA%2F1kd2LzcAkO8rF7prW%2FZNwAAAgEMAAAA%2F1kd2LzcAkO8rF7prW%2FZNwACFOqUHAAAAAESABAA29W8bW0AtIlDu5Eqz14CBFg%3D&amp;thumbnailType=2&amp;X-OWA-CANARY=4uEw7XAwbkCCRtBFIVlpncAgF9fwVNUY1eAqBlQvc7cj0Dev7qJs7Cstts_irswlMxxBW6B7XKI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M0NDk4NTY0NDlcIixcInB1aWRcIjpcIjE4OTk5NDY2NTc3NTE0ODlcIixcIm9pZFwiOlwiMDAwNmJmZmQtY2RhMC1hMWMx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NTIzNTI4NSwibmJmIjoxNTE1MjM0Njg1fQ.C9ZK7M4O7snjt6nshIb1MooXFRY8tQk9jcv-Xo4N-ZWFUuAmaeBECTO1XnBFmmz9sx1ecCkFkdru-wB71I6u2wHXLnoFZNJmO7ZaDDGRkUDmDkd16UEodBwsAYi65C_mKFCml5C4zpiGrXquUg01vn5DBun9zAnbxsM-PEmSRMUxuFuCUPXqqtC99nxdL3UL70iSrL08ElvDbmGDyESrUFQXeJiSCOBB-aWY7C-psQkjR_p6zxj89tRTRWoUiDnU8l-b4ipRZ3rQMZRPrSTnYt9YWr_PkUI8Ug_bY2_H7qS-vg-9A0VY_-WnwK6CjlQFyapy2ZIyqEEY6qy2dAyDdw&amp;owa=outlook.live.com&amp;isc=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997" y="3987006"/>
            <a:ext cx="1646634" cy="219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hthoek 31"/>
          <p:cNvSpPr/>
          <p:nvPr/>
        </p:nvSpPr>
        <p:spPr>
          <a:xfrm>
            <a:off x="4109305" y="1610518"/>
            <a:ext cx="503237" cy="2268538"/>
          </a:xfrm>
          <a:prstGeom prst="rect">
            <a:avLst/>
          </a:prstGeom>
          <a:solidFill>
            <a:srgbClr val="798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7960806" y="4005263"/>
            <a:ext cx="1800000" cy="900845"/>
          </a:xfrm>
          <a:prstGeom prst="rect">
            <a:avLst/>
          </a:prstGeom>
          <a:solidFill>
            <a:srgbClr val="79861A"/>
          </a:solidFill>
          <a:ln>
            <a:solidFill>
              <a:srgbClr val="79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638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6"/>
          <p:cNvGrpSpPr>
            <a:grpSpLocks/>
          </p:cNvGrpSpPr>
          <p:nvPr/>
        </p:nvGrpSpPr>
        <p:grpSpPr bwMode="auto">
          <a:xfrm>
            <a:off x="0" y="-1"/>
            <a:ext cx="12192000" cy="6858001"/>
            <a:chOff x="16902" y="13648"/>
            <a:chExt cx="12158195" cy="6858000"/>
          </a:xfrm>
        </p:grpSpPr>
        <p:pic>
          <p:nvPicPr>
            <p:cNvPr id="28" name="Afbeelding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hthoek 2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30" name="Rechthoek 2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/>
              <a:t>School, Megchelen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128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P:\Persuitingen\2010\Foto's projecten Nico Wissing_kunstboek\Schooltuin Megchelen\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239" y="1441371"/>
            <a:ext cx="1193805" cy="181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19" r="11149"/>
          <a:stretch/>
        </p:blipFill>
        <p:spPr>
          <a:xfrm>
            <a:off x="3712464" y="3761234"/>
            <a:ext cx="3429000" cy="2223634"/>
          </a:xfrm>
          <a:prstGeom prst="rect">
            <a:avLst/>
          </a:prstGeom>
        </p:spPr>
      </p:pic>
      <p:pic>
        <p:nvPicPr>
          <p:cNvPr id="11" name="Picture 2" descr="F:\Arterr@ _ Originele foto's\Arterr@\SCHOOL MEGCHELEN\Opening\3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293" y="1441371"/>
            <a:ext cx="3391294" cy="2208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Afbeelding 12" descr="greencourts-logo3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3" y="3342649"/>
            <a:ext cx="1221757" cy="1182183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40" y="4612218"/>
            <a:ext cx="1197864" cy="1375959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1139" y="3767328"/>
            <a:ext cx="3909514" cy="2220848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5904" y="1463039"/>
            <a:ext cx="2736440" cy="2187293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4835" y="1463040"/>
            <a:ext cx="2769629" cy="2193387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92" y="3767327"/>
            <a:ext cx="1581695" cy="22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6"/>
          <p:cNvGrpSpPr>
            <a:grpSpLocks/>
          </p:cNvGrpSpPr>
          <p:nvPr/>
        </p:nvGrpSpPr>
        <p:grpSpPr bwMode="auto">
          <a:xfrm>
            <a:off x="0" y="-1"/>
            <a:ext cx="12192000" cy="6858001"/>
            <a:chOff x="16902" y="13648"/>
            <a:chExt cx="12158195" cy="6858000"/>
          </a:xfrm>
        </p:grpSpPr>
        <p:pic>
          <p:nvPicPr>
            <p:cNvPr id="28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hthoek 2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30" name="Rechthoek 2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 err="1"/>
              <a:t>Almende</a:t>
            </a:r>
            <a:r>
              <a:rPr lang="nl-NL" altLang="nl-NL" sz="2200" dirty="0"/>
              <a:t> College, Silvolde (</a:t>
            </a:r>
            <a:r>
              <a:rPr lang="nl-NL" altLang="nl-NL" sz="2200" dirty="0" err="1"/>
              <a:t>under</a:t>
            </a:r>
            <a:r>
              <a:rPr lang="nl-NL" altLang="nl-NL" sz="2200" dirty="0"/>
              <a:t> </a:t>
            </a:r>
            <a:r>
              <a:rPr lang="nl-NL" altLang="nl-NL" sz="2200" dirty="0" err="1"/>
              <a:t>construction</a:t>
            </a:r>
            <a:r>
              <a:rPr lang="nl-NL" altLang="nl-NL" sz="2200" dirty="0"/>
              <a:t>)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ep 18"/>
          <p:cNvGrpSpPr>
            <a:grpSpLocks noChangeAspect="1"/>
          </p:cNvGrpSpPr>
          <p:nvPr/>
        </p:nvGrpSpPr>
        <p:grpSpPr>
          <a:xfrm>
            <a:off x="7004304" y="1437322"/>
            <a:ext cx="4452925" cy="4890346"/>
            <a:chOff x="7175431" y="1376362"/>
            <a:chExt cx="4281798" cy="4702409"/>
          </a:xfrm>
        </p:grpSpPr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9BB3A727-10C9-4806-BDF5-C6E018B255E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7039843"/>
                </p:ext>
              </p:extLst>
            </p:nvPr>
          </p:nvGraphicFramePr>
          <p:xfrm>
            <a:off x="7175431" y="1376362"/>
            <a:ext cx="4281798" cy="29937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Acrobat Document" r:id="rId5" imgW="22707345" imgH="16039964" progId="AcroExch.Document.DC">
                    <p:embed/>
                  </p:oleObj>
                </mc:Choice>
                <mc:Fallback>
                  <p:oleObj name="Acrobat Document" r:id="rId5" imgW="22707345" imgH="16039964" progId="AcroExch.Document.DC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175431" y="1376362"/>
                          <a:ext cx="4281798" cy="29937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22EB3E9A-3658-4E0D-8BCB-A720D5D26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431" y="4435237"/>
              <a:ext cx="1643534" cy="1643534"/>
            </a:xfrm>
            <a:prstGeom prst="rect">
              <a:avLst/>
            </a:prstGeom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BEC9B374-A49B-4666-9004-58B79B98D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507" y="4435237"/>
              <a:ext cx="2632722" cy="1643534"/>
            </a:xfrm>
            <a:prstGeom prst="rect">
              <a:avLst/>
            </a:prstGeom>
          </p:spPr>
        </p:pic>
      </p:grpSp>
      <p:grpSp>
        <p:nvGrpSpPr>
          <p:cNvPr id="23" name="Groep 22"/>
          <p:cNvGrpSpPr>
            <a:grpSpLocks noChangeAspect="1"/>
          </p:cNvGrpSpPr>
          <p:nvPr/>
        </p:nvGrpSpPr>
        <p:grpSpPr>
          <a:xfrm>
            <a:off x="785362" y="1429357"/>
            <a:ext cx="5197532" cy="4885594"/>
            <a:chOff x="785362" y="1368397"/>
            <a:chExt cx="4136889" cy="3888607"/>
          </a:xfrm>
        </p:grpSpPr>
        <p:grpSp>
          <p:nvGrpSpPr>
            <p:cNvPr id="24" name="Groep 23"/>
            <p:cNvGrpSpPr>
              <a:grpSpLocks noChangeAspect="1"/>
            </p:cNvGrpSpPr>
            <p:nvPr/>
          </p:nvGrpSpPr>
          <p:grpSpPr>
            <a:xfrm>
              <a:off x="785362" y="3739312"/>
              <a:ext cx="4136889" cy="1517692"/>
              <a:chOff x="1175049" y="4075417"/>
              <a:chExt cx="5892776" cy="2161871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5049" y="4075417"/>
                <a:ext cx="2880000" cy="2160000"/>
              </a:xfrm>
              <a:prstGeom prst="rect">
                <a:avLst/>
              </a:prstGeom>
            </p:spPr>
          </p:pic>
          <p:pic>
            <p:nvPicPr>
              <p:cNvPr id="31" name="Afbeelding 3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7825" y="4077288"/>
                <a:ext cx="2880000" cy="2160000"/>
              </a:xfrm>
              <a:prstGeom prst="rect">
                <a:avLst/>
              </a:prstGeom>
            </p:spPr>
          </p:pic>
        </p:grpSp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362" y="1368397"/>
              <a:ext cx="4124965" cy="2320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3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6"/>
          <p:cNvGrpSpPr>
            <a:grpSpLocks/>
          </p:cNvGrpSpPr>
          <p:nvPr/>
        </p:nvGrpSpPr>
        <p:grpSpPr bwMode="auto">
          <a:xfrm>
            <a:off x="0" y="-1"/>
            <a:ext cx="12192000" cy="6858001"/>
            <a:chOff x="16902" y="13648"/>
            <a:chExt cx="12158195" cy="6858000"/>
          </a:xfrm>
        </p:grpSpPr>
        <p:pic>
          <p:nvPicPr>
            <p:cNvPr id="28" name="Afbeelding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hthoek 2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dirty="0" err="1"/>
                <a:t>Biofilische</a:t>
              </a:r>
              <a:r>
                <a:rPr lang="nl-NL" dirty="0"/>
                <a:t> architectuur</a:t>
              </a:r>
            </a:p>
          </p:txBody>
        </p:sp>
        <p:sp>
          <p:nvSpPr>
            <p:cNvPr id="30" name="Rechthoek 2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 err="1"/>
              <a:t>Biophilic</a:t>
            </a:r>
            <a:r>
              <a:rPr lang="nl-NL" altLang="nl-NL" sz="2200" dirty="0"/>
              <a:t> school De Verwondering, Almere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1557338"/>
            <a:ext cx="8112652" cy="455390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8877300" y="1471097"/>
            <a:ext cx="239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Biofilische</a:t>
            </a:r>
            <a:r>
              <a:rPr lang="nl-NL" dirty="0"/>
              <a:t> architectuur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8877300" y="1840428"/>
            <a:ext cx="269271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00" dirty="0"/>
              <a:t>Directe ervaring</a:t>
            </a:r>
          </a:p>
          <a:p>
            <a:pPr marL="171450" indent="-171450">
              <a:buFontTx/>
              <a:buChar char="-"/>
            </a:pPr>
            <a:r>
              <a:rPr lang="nl-NL" sz="1300" dirty="0"/>
              <a:t>Licht en lucht</a:t>
            </a:r>
          </a:p>
          <a:p>
            <a:pPr marL="171450" indent="-171450">
              <a:buFontTx/>
              <a:buChar char="-"/>
            </a:pPr>
            <a:r>
              <a:rPr lang="nl-NL" sz="1300" dirty="0"/>
              <a:t>Landschap</a:t>
            </a:r>
          </a:p>
          <a:p>
            <a:pPr marL="171450" indent="-171450">
              <a:buFontTx/>
              <a:buChar char="-"/>
            </a:pPr>
            <a:r>
              <a:rPr lang="nl-NL" sz="1300" dirty="0"/>
              <a:t>Water</a:t>
            </a:r>
          </a:p>
          <a:p>
            <a:pPr marL="171450" indent="-171450">
              <a:buFontTx/>
              <a:buChar char="-"/>
            </a:pPr>
            <a:r>
              <a:rPr lang="nl-NL" sz="1300" dirty="0"/>
              <a:t>Weer</a:t>
            </a:r>
          </a:p>
          <a:p>
            <a:pPr marL="171450" indent="-171450">
              <a:buFontTx/>
              <a:buChar char="-"/>
            </a:pPr>
            <a:r>
              <a:rPr lang="nl-NL" sz="1300" dirty="0"/>
              <a:t>Planten en dieren</a:t>
            </a:r>
          </a:p>
          <a:p>
            <a:pPr marL="171450" indent="-171450">
              <a:buFontTx/>
              <a:buChar char="-"/>
            </a:pPr>
            <a:endParaRPr lang="nl-NL" sz="1300" dirty="0"/>
          </a:p>
          <a:p>
            <a:r>
              <a:rPr lang="nl-NL" sz="1300" dirty="0"/>
              <a:t>Indirecte ervaring</a:t>
            </a:r>
          </a:p>
          <a:p>
            <a:pPr marL="171450" indent="-171450">
              <a:buFontTx/>
              <a:buChar char="-"/>
            </a:pPr>
            <a:r>
              <a:rPr lang="nl-NL" sz="1300" dirty="0"/>
              <a:t>Natuurlijke materialen</a:t>
            </a:r>
          </a:p>
          <a:p>
            <a:pPr marL="171450" indent="-171450">
              <a:buFontTx/>
              <a:buChar char="-"/>
            </a:pPr>
            <a:r>
              <a:rPr lang="nl-NL" sz="1300" dirty="0"/>
              <a:t>Natuurlijke kleuren en vormen</a:t>
            </a:r>
          </a:p>
          <a:p>
            <a:pPr marL="171450" indent="-171450">
              <a:buFontTx/>
              <a:buChar char="-"/>
            </a:pPr>
            <a:r>
              <a:rPr lang="nl-NL" sz="1300" dirty="0"/>
              <a:t>Natuurlijke overvloed</a:t>
            </a:r>
          </a:p>
          <a:p>
            <a:pPr marL="171450" indent="-171450">
              <a:buFontTx/>
              <a:buChar char="-"/>
            </a:pPr>
            <a:r>
              <a:rPr lang="nl-NL" sz="1300" dirty="0"/>
              <a:t>Veroudering</a:t>
            </a:r>
          </a:p>
          <a:p>
            <a:pPr marL="171450" indent="-171450">
              <a:buFontTx/>
              <a:buChar char="-"/>
            </a:pPr>
            <a:r>
              <a:rPr lang="nl-NL" sz="1300" dirty="0" err="1"/>
              <a:t>Biomimetica</a:t>
            </a:r>
            <a:endParaRPr lang="nl-NL" sz="1300" dirty="0"/>
          </a:p>
          <a:p>
            <a:pPr marL="171450" indent="-171450">
              <a:buFontTx/>
              <a:buChar char="-"/>
            </a:pPr>
            <a:endParaRPr lang="nl-NL" sz="1300" dirty="0"/>
          </a:p>
          <a:p>
            <a:r>
              <a:rPr lang="nl-NL" sz="1300" dirty="0"/>
              <a:t>Ervaren van ruimte en plaats</a:t>
            </a:r>
          </a:p>
          <a:p>
            <a:pPr marL="171450" indent="-171450">
              <a:buFontTx/>
              <a:buChar char="-"/>
            </a:pPr>
            <a:r>
              <a:rPr lang="nl-NL" sz="1300" dirty="0"/>
              <a:t>Vergezicht en beschutting</a:t>
            </a:r>
          </a:p>
          <a:p>
            <a:pPr marL="171450" indent="-171450">
              <a:buFontTx/>
              <a:buChar char="-"/>
            </a:pPr>
            <a:r>
              <a:rPr lang="nl-NL" sz="1300" dirty="0"/>
              <a:t>Georganiseerde complexiteit</a:t>
            </a:r>
          </a:p>
          <a:p>
            <a:pPr marL="171450" indent="-171450">
              <a:buFontTx/>
              <a:buChar char="-"/>
            </a:pPr>
            <a:r>
              <a:rPr lang="nl-NL" sz="1300" dirty="0"/>
              <a:t>Onderdelen vormen een geheel</a:t>
            </a:r>
          </a:p>
          <a:p>
            <a:pPr marL="171450" indent="-171450">
              <a:buFontTx/>
              <a:buChar char="-"/>
            </a:pPr>
            <a:r>
              <a:rPr lang="nl-NL" sz="1300" dirty="0"/>
              <a:t>Culturele en ecologische plaatsgebondenheid</a:t>
            </a:r>
          </a:p>
        </p:txBody>
      </p:sp>
    </p:spTree>
    <p:extLst>
      <p:ext uri="{BB962C8B-B14F-4D97-AF65-F5344CB8AC3E}">
        <p14:creationId xmlns:p14="http://schemas.microsoft.com/office/powerpoint/2010/main" val="35637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6"/>
          <p:cNvGrpSpPr>
            <a:grpSpLocks/>
          </p:cNvGrpSpPr>
          <p:nvPr/>
        </p:nvGrpSpPr>
        <p:grpSpPr bwMode="auto">
          <a:xfrm>
            <a:off x="0" y="-1"/>
            <a:ext cx="12192000" cy="6858001"/>
            <a:chOff x="16902" y="13648"/>
            <a:chExt cx="12158195" cy="6858000"/>
          </a:xfrm>
        </p:grpSpPr>
        <p:pic>
          <p:nvPicPr>
            <p:cNvPr id="28" name="Afbeelding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hthoek 2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30" name="Rechthoek 2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nl-NL" sz="2200" dirty="0" err="1"/>
              <a:t>Biophilic</a:t>
            </a:r>
            <a:r>
              <a:rPr lang="nl-NL" altLang="nl-NL" sz="2200" dirty="0"/>
              <a:t> school De Verwondering, Almere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kstvak 31"/>
          <p:cNvSpPr txBox="1"/>
          <p:nvPr/>
        </p:nvSpPr>
        <p:spPr>
          <a:xfrm>
            <a:off x="4623224" y="5216118"/>
            <a:ext cx="525229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/>
              <a:t>95% van alle kinderen kiezen buiten boven een binnen locatie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/>
              <a:t>Blootstelling aan daglicht verhoogd de leercapaciteit 20 tot 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/>
              <a:t>Een </a:t>
            </a:r>
            <a:r>
              <a:rPr lang="nl-NL" sz="1300" dirty="0" err="1"/>
              <a:t>biophillic</a:t>
            </a:r>
            <a:r>
              <a:rPr lang="nl-NL" sz="1300" dirty="0"/>
              <a:t> leeromgeving verhoogt de testscores met 5 tot 15 %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/>
              <a:t>Vermindert personeelsverloop, ziekteverzuim en </a:t>
            </a:r>
            <a:r>
              <a:rPr lang="nl-NL" sz="1300" dirty="0" err="1"/>
              <a:t>presentëisme</a:t>
            </a:r>
            <a:endParaRPr lang="nl-NL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/>
              <a:t>Tactiele omgeving activeert, ontspand en vermindert stress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8" b="38555"/>
          <a:stretch/>
        </p:blipFill>
        <p:spPr>
          <a:xfrm>
            <a:off x="698500" y="1557338"/>
            <a:ext cx="3593254" cy="4751387"/>
          </a:xfrm>
          <a:prstGeom prst="rect">
            <a:avLst/>
          </a:prstGeom>
        </p:spPr>
      </p:pic>
      <p:pic>
        <p:nvPicPr>
          <p:cNvPr id="2050" name="Picture 2" descr="De Verwondering - Harwig Installatietechni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42" y="1557337"/>
            <a:ext cx="6380598" cy="35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4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ep 14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16902" y="0"/>
            <a:chExt cx="12158195" cy="6858000"/>
          </a:xfrm>
        </p:grpSpPr>
        <p:pic>
          <p:nvPicPr>
            <p:cNvPr id="46104" name="Afbeelding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0"/>
              <a:ext cx="1215819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hoek 16"/>
            <p:cNvSpPr/>
            <p:nvPr/>
          </p:nvSpPr>
          <p:spPr>
            <a:xfrm>
              <a:off x="504496" y="385763"/>
              <a:ext cx="11183006" cy="6086475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A6B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18" name="Rechthoek 17"/>
            <p:cNvSpPr/>
            <p:nvPr/>
          </p:nvSpPr>
          <p:spPr>
            <a:xfrm>
              <a:off x="513995" y="1123950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A6B7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</p:grpSp>
      <p:sp>
        <p:nvSpPr>
          <p:cNvPr id="4608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46402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Stad van de toekomst</a:t>
            </a:r>
          </a:p>
        </p:txBody>
      </p:sp>
      <p:grpSp>
        <p:nvGrpSpPr>
          <p:cNvPr id="46084" name="Groep 7179"/>
          <p:cNvGrpSpPr>
            <a:grpSpLocks/>
          </p:cNvGrpSpPr>
          <p:nvPr/>
        </p:nvGrpSpPr>
        <p:grpSpPr bwMode="auto">
          <a:xfrm>
            <a:off x="766763" y="1628775"/>
            <a:ext cx="10658475" cy="4572000"/>
            <a:chOff x="448462" y="1494564"/>
            <a:chExt cx="11264113" cy="4831791"/>
          </a:xfrm>
        </p:grpSpPr>
        <p:pic>
          <p:nvPicPr>
            <p:cNvPr id="46086" name="Afbeelding 71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3" t="12593" r="4404" b="24687"/>
            <a:stretch>
              <a:fillRect/>
            </a:stretch>
          </p:blipFill>
          <p:spPr bwMode="auto">
            <a:xfrm>
              <a:off x="448462" y="1494564"/>
              <a:ext cx="11264113" cy="483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087" name="Groep 20"/>
            <p:cNvGrpSpPr>
              <a:grpSpLocks/>
            </p:cNvGrpSpPr>
            <p:nvPr/>
          </p:nvGrpSpPr>
          <p:grpSpPr bwMode="auto">
            <a:xfrm>
              <a:off x="766763" y="1628775"/>
              <a:ext cx="10583725" cy="4641574"/>
              <a:chOff x="204980" y="1020050"/>
              <a:chExt cx="11539165" cy="506059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943" y="2962623"/>
                <a:ext cx="3270537" cy="157307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26" name="Rechte verbindingslijn 25"/>
              <p:cNvCxnSpPr/>
              <p:nvPr/>
            </p:nvCxnSpPr>
            <p:spPr>
              <a:xfrm flipH="1" flipV="1">
                <a:off x="4966786" y="2470580"/>
                <a:ext cx="254254" cy="393269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/>
              <p:cNvCxnSpPr/>
              <p:nvPr/>
            </p:nvCxnSpPr>
            <p:spPr>
              <a:xfrm flipV="1">
                <a:off x="7079465" y="2245593"/>
                <a:ext cx="903605" cy="68776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Rechte verbindingslijn 30"/>
              <p:cNvCxnSpPr>
                <a:endCxn id="22" idx="3"/>
              </p:cNvCxnSpPr>
              <p:nvPr/>
            </p:nvCxnSpPr>
            <p:spPr>
              <a:xfrm flipH="1">
                <a:off x="3567479" y="3493079"/>
                <a:ext cx="1154199" cy="25608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Rechte verbindingslijn 31"/>
              <p:cNvCxnSpPr/>
              <p:nvPr/>
            </p:nvCxnSpPr>
            <p:spPr>
              <a:xfrm flipH="1">
                <a:off x="5588700" y="3965002"/>
                <a:ext cx="140846" cy="74629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/>
              <p:cNvCxnSpPr>
                <a:stCxn id="40" idx="1"/>
              </p:cNvCxnSpPr>
              <p:nvPr/>
            </p:nvCxnSpPr>
            <p:spPr>
              <a:xfrm flipH="1" flipV="1">
                <a:off x="7333718" y="3752820"/>
                <a:ext cx="1940739" cy="76824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094" name="Tekstvak 33"/>
              <p:cNvSpPr txBox="1">
                <a:spLocks noChangeArrowheads="1"/>
              </p:cNvSpPr>
              <p:nvPr/>
            </p:nvSpPr>
            <p:spPr bwMode="auto">
              <a:xfrm>
                <a:off x="5265550" y="2854872"/>
                <a:ext cx="2361467" cy="906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400"/>
                  <a:t>Stad van de toekomst</a:t>
                </a:r>
              </a:p>
            </p:txBody>
          </p:sp>
          <p:pic>
            <p:nvPicPr>
              <p:cNvPr id="35" name="Afbeelding 3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1620" y="1020050"/>
                <a:ext cx="2672302" cy="152603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solidFill>
                  <a:schemeClr val="tx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46096" name="Tekstvak 35"/>
              <p:cNvSpPr txBox="1">
                <a:spLocks noChangeArrowheads="1"/>
              </p:cNvSpPr>
              <p:nvPr/>
            </p:nvSpPr>
            <p:spPr bwMode="auto">
              <a:xfrm>
                <a:off x="2910211" y="2512036"/>
                <a:ext cx="2211902" cy="296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Groene architectuur</a:t>
                </a:r>
              </a:p>
            </p:txBody>
          </p:sp>
          <p:sp>
            <p:nvSpPr>
              <p:cNvPr id="46097" name="Tekstvak 36"/>
              <p:cNvSpPr txBox="1">
                <a:spLocks noChangeArrowheads="1"/>
              </p:cNvSpPr>
              <p:nvPr/>
            </p:nvSpPr>
            <p:spPr bwMode="auto">
              <a:xfrm>
                <a:off x="204980" y="4540862"/>
                <a:ext cx="318336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Luchtzuiverend indoor groen</a:t>
                </a:r>
              </a:p>
            </p:txBody>
          </p:sp>
          <p:pic>
            <p:nvPicPr>
              <p:cNvPr id="38" name="Afbeelding 3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0076" y="4435409"/>
                <a:ext cx="3050689" cy="131495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solidFill>
                  <a:schemeClr val="tx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46099" name="Tekstvak 38"/>
              <p:cNvSpPr txBox="1">
                <a:spLocks noChangeArrowheads="1"/>
              </p:cNvSpPr>
              <p:nvPr/>
            </p:nvSpPr>
            <p:spPr bwMode="auto">
              <a:xfrm>
                <a:off x="4112549" y="5711523"/>
                <a:ext cx="2459244" cy="369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Schone mobiliteit </a:t>
                </a:r>
              </a:p>
            </p:txBody>
          </p:sp>
          <p:pic>
            <p:nvPicPr>
              <p:cNvPr id="40" name="Afbeelding 3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5299" y="3611074"/>
                <a:ext cx="2468846" cy="181933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solidFill>
                  <a:schemeClr val="tx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46101" name="Tekstvak 40"/>
              <p:cNvSpPr txBox="1">
                <a:spLocks noChangeArrowheads="1"/>
              </p:cNvSpPr>
              <p:nvPr/>
            </p:nvSpPr>
            <p:spPr bwMode="auto">
              <a:xfrm>
                <a:off x="9206835" y="5448478"/>
                <a:ext cx="2517287" cy="296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Verbinding met groen</a:t>
                </a:r>
              </a:p>
            </p:txBody>
          </p:sp>
          <p:sp>
            <p:nvSpPr>
              <p:cNvPr id="46102" name="Tekstvak 41"/>
              <p:cNvSpPr txBox="1">
                <a:spLocks noChangeArrowheads="1"/>
              </p:cNvSpPr>
              <p:nvPr/>
            </p:nvSpPr>
            <p:spPr bwMode="auto">
              <a:xfrm>
                <a:off x="7882695" y="2701791"/>
                <a:ext cx="2517287" cy="296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1600"/>
                  <a:t>Stadslandbouw</a:t>
                </a:r>
              </a:p>
            </p:txBody>
          </p:sp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98928" y="1127977"/>
                <a:ext cx="2944946" cy="1574906"/>
              </a:xfrm>
              <a:prstGeom prst="rect">
                <a:avLst/>
              </a:prstGeom>
              <a:ln w="2857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pic>
        <p:nvPicPr>
          <p:cNvPr id="28" name="Afbeelding 2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411436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85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36867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58"/>
            <a:ext cx="12192000" cy="6859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kstvak 6"/>
          <p:cNvSpPr txBox="1"/>
          <p:nvPr/>
        </p:nvSpPr>
        <p:spPr>
          <a:xfrm>
            <a:off x="2140357" y="4768521"/>
            <a:ext cx="791128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49263" algn="l"/>
              </a:tabLst>
              <a:defRPr/>
            </a:pPr>
            <a:r>
              <a:rPr lang="nl-NL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</a:rPr>
              <a:t>Dank voor uw aandacht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49263" algn="l"/>
              </a:tabLst>
              <a:defRPr/>
            </a:pPr>
            <a:endParaRPr lang="nl-NL" sz="1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208" y="5708984"/>
            <a:ext cx="1804687" cy="77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32" y="5709775"/>
            <a:ext cx="295320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Nico Wissing </a:t>
            </a:r>
            <a:r>
              <a:rPr lang="nl-NL" altLang="nl-NL" sz="2200" dirty="0" err="1"/>
              <a:t>Awards</a:t>
            </a:r>
            <a:endParaRPr lang="nl-NL" altLang="nl-NL" sz="2200" dirty="0"/>
          </a:p>
        </p:txBody>
      </p:sp>
      <p:sp>
        <p:nvSpPr>
          <p:cNvPr id="26" name="Titel 2"/>
          <p:cNvSpPr txBox="1">
            <a:spLocks noChangeAspect="1"/>
          </p:cNvSpPr>
          <p:nvPr/>
        </p:nvSpPr>
        <p:spPr bwMode="auto">
          <a:xfrm>
            <a:off x="555663" y="1490922"/>
            <a:ext cx="6565560" cy="118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/>
          <a:p>
            <a:pPr eaLnBrk="0" hangingPunct="0">
              <a:defRPr/>
            </a:pPr>
            <a:r>
              <a:rPr lang="nl-NL" sz="2800" dirty="0">
                <a:ln w="12700">
                  <a:noFill/>
                  <a:prstDash val="solid"/>
                </a:ln>
                <a:latin typeface="Calibri Light" panose="020F0302020204030204" pitchFamily="34" charset="0"/>
              </a:rPr>
              <a:t>Nagasaki - Japan 2010</a:t>
            </a:r>
          </a:p>
          <a:p>
            <a:pPr eaLnBrk="0" hangingPunct="0">
              <a:defRPr/>
            </a:pPr>
            <a:r>
              <a:rPr lang="nl-NL" sz="1400" dirty="0">
                <a:ln w="12700">
                  <a:noFill/>
                  <a:prstDash val="solid"/>
                </a:ln>
                <a:latin typeface="Calibri Light" panose="020F0302020204030204" pitchFamily="34" charset="0"/>
              </a:rPr>
              <a:t>‘</a:t>
            </a:r>
            <a:r>
              <a:rPr lang="nl-NL" sz="1600" dirty="0">
                <a:latin typeface="Corbel" panose="020B0503020204020204" pitchFamily="34" charset="0"/>
              </a:rPr>
              <a:t>World </a:t>
            </a:r>
            <a:r>
              <a:rPr lang="nl-NL" sz="1600" dirty="0" err="1">
                <a:latin typeface="Corbel" panose="020B0503020204020204" pitchFamily="34" charset="0"/>
              </a:rPr>
              <a:t>peace</a:t>
            </a:r>
            <a:r>
              <a:rPr lang="nl-NL" sz="1600" dirty="0">
                <a:latin typeface="Corbel" panose="020B0503020204020204" pitchFamily="34" charset="0"/>
              </a:rPr>
              <a:t> starts </a:t>
            </a:r>
            <a:r>
              <a:rPr lang="nl-NL" sz="1600" dirty="0" err="1">
                <a:latin typeface="Corbel" panose="020B0503020204020204" pitchFamily="34" charset="0"/>
              </a:rPr>
              <a:t>with</a:t>
            </a:r>
            <a:r>
              <a:rPr lang="nl-NL" sz="1600" dirty="0">
                <a:latin typeface="Corbel" panose="020B0503020204020204" pitchFamily="34" charset="0"/>
              </a:rPr>
              <a:t> </a:t>
            </a:r>
            <a:r>
              <a:rPr lang="nl-NL" sz="1600" dirty="0" err="1">
                <a:latin typeface="Corbel" panose="020B0503020204020204" pitchFamily="34" charset="0"/>
              </a:rPr>
              <a:t>inner</a:t>
            </a:r>
            <a:r>
              <a:rPr lang="nl-NL" sz="1600" dirty="0">
                <a:latin typeface="Corbel" panose="020B0503020204020204" pitchFamily="34" charset="0"/>
              </a:rPr>
              <a:t> </a:t>
            </a:r>
            <a:r>
              <a:rPr lang="nl-NL" sz="1600" dirty="0" err="1">
                <a:latin typeface="Corbel" panose="020B0503020204020204" pitchFamily="34" charset="0"/>
              </a:rPr>
              <a:t>peace</a:t>
            </a:r>
            <a:r>
              <a:rPr lang="nl-NL" sz="1600" dirty="0">
                <a:latin typeface="Corbel" panose="020B0503020204020204" pitchFamily="34" charset="0"/>
              </a:rPr>
              <a:t>’</a:t>
            </a:r>
          </a:p>
          <a:p>
            <a:pPr eaLnBrk="0" hangingPunct="0">
              <a:defRPr/>
            </a:pPr>
            <a:r>
              <a:rPr lang="nl-NL" sz="1600" dirty="0" err="1">
                <a:latin typeface="Corbel" panose="020B0503020204020204" pitchFamily="34" charset="0"/>
              </a:rPr>
              <a:t>World’s</a:t>
            </a:r>
            <a:r>
              <a:rPr lang="nl-NL" sz="1600" dirty="0">
                <a:latin typeface="Corbel" panose="020B0503020204020204" pitchFamily="34" charset="0"/>
              </a:rPr>
              <a:t> Best Design 2010 </a:t>
            </a:r>
          </a:p>
        </p:txBody>
      </p:sp>
      <p:grpSp>
        <p:nvGrpSpPr>
          <p:cNvPr id="31" name="Groep 30"/>
          <p:cNvGrpSpPr>
            <a:grpSpLocks noChangeAspect="1"/>
          </p:cNvGrpSpPr>
          <p:nvPr/>
        </p:nvGrpSpPr>
        <p:grpSpPr>
          <a:xfrm>
            <a:off x="4499263" y="1675335"/>
            <a:ext cx="6947299" cy="4652438"/>
            <a:chOff x="4569530" y="1557338"/>
            <a:chExt cx="7068402" cy="4626105"/>
          </a:xfrm>
        </p:grpSpPr>
        <p:pic>
          <p:nvPicPr>
            <p:cNvPr id="37" name="Afbeelding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011" y="1557338"/>
              <a:ext cx="3413921" cy="2268000"/>
            </a:xfrm>
            <a:prstGeom prst="rect">
              <a:avLst/>
            </a:prstGeom>
          </p:spPr>
        </p:pic>
        <p:pic>
          <p:nvPicPr>
            <p:cNvPr id="38" name="Picture 3" descr="F:\Persuitingen\2010\10.10.26_Gelderse klasse\IMG_774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9"/>
            <a:stretch>
              <a:fillRect/>
            </a:stretch>
          </p:blipFill>
          <p:spPr bwMode="auto">
            <a:xfrm>
              <a:off x="8224011" y="3915443"/>
              <a:ext cx="3413921" cy="22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5" descr="F:\Persuitingen\2010\10.10.26_Gelderse klasse\IMG_771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2"/>
            <a:stretch>
              <a:fillRect/>
            </a:stretch>
          </p:blipFill>
          <p:spPr bwMode="auto">
            <a:xfrm>
              <a:off x="4569530" y="3915443"/>
              <a:ext cx="3578642" cy="22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Afbeelding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530" y="1557338"/>
              <a:ext cx="3578642" cy="22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6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4347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hthoek 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pic>
        <p:nvPicPr>
          <p:cNvPr id="16" name="Afbeelding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kstvak 3">
            <a:extLst>
              <a:ext uri="{FF2B5EF4-FFF2-40B4-BE49-F238E27FC236}">
                <a16:creationId xmlns:a16="http://schemas.microsoft.com/office/drawing/2014/main" id="{7A1B6254-78E0-413B-AECF-B41E8A2E5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952" y="557034"/>
            <a:ext cx="46497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Waterschap Rijn IJssel - Doetinchem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91D69A8D-1CCA-4BB9-A4E2-54656265F53D}"/>
              </a:ext>
            </a:extLst>
          </p:cNvPr>
          <p:cNvGrpSpPr>
            <a:grpSpLocks noChangeAspect="1"/>
          </p:cNvGrpSpPr>
          <p:nvPr/>
        </p:nvGrpSpPr>
        <p:grpSpPr>
          <a:xfrm>
            <a:off x="874713" y="1665627"/>
            <a:ext cx="10616514" cy="4554001"/>
            <a:chOff x="832752" y="1666483"/>
            <a:chExt cx="10658475" cy="4572000"/>
          </a:xfrm>
        </p:grpSpPr>
        <p:pic>
          <p:nvPicPr>
            <p:cNvPr id="19" name="Afbeelding 7" descr="definitief ontwerpklein_18-02-2008.jpg">
              <a:extLst>
                <a:ext uri="{FF2B5EF4-FFF2-40B4-BE49-F238E27FC236}">
                  <a16:creationId xmlns:a16="http://schemas.microsoft.com/office/drawing/2014/main" id="{79448295-5673-4046-9B6D-1AF5E5311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52" y="1666483"/>
              <a:ext cx="4211637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Afbeelding 7" descr="IMG_3433.JPG">
              <a:extLst>
                <a:ext uri="{FF2B5EF4-FFF2-40B4-BE49-F238E27FC236}">
                  <a16:creationId xmlns:a16="http://schemas.microsoft.com/office/drawing/2014/main" id="{36BEB8EE-A653-4FF6-947C-04CFEF1E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4" b="26753"/>
            <a:stretch>
              <a:fillRect/>
            </a:stretch>
          </p:blipFill>
          <p:spPr bwMode="auto">
            <a:xfrm>
              <a:off x="840689" y="4438258"/>
              <a:ext cx="4205288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Afbeelding 19" descr="IMG_3441.JPG">
              <a:extLst>
                <a:ext uri="{FF2B5EF4-FFF2-40B4-BE49-F238E27FC236}">
                  <a16:creationId xmlns:a16="http://schemas.microsoft.com/office/drawing/2014/main" id="{3B8FA907-8DFD-4D62-9B70-885EA1841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302" y="4438258"/>
              <a:ext cx="2447925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P:\NL_nico lodewijk\100 Office\0000 Sabine\foto website\Waterschap_Rijn_en_ijssel.jpg">
              <a:extLst>
                <a:ext uri="{FF2B5EF4-FFF2-40B4-BE49-F238E27FC236}">
                  <a16:creationId xmlns:a16="http://schemas.microsoft.com/office/drawing/2014/main" id="{FE07380C-F75B-4F2D-91B3-5D7C64561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8352" y="1666483"/>
              <a:ext cx="3952875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Afbeelding 23">
              <a:extLst>
                <a:ext uri="{FF2B5EF4-FFF2-40B4-BE49-F238E27FC236}">
                  <a16:creationId xmlns:a16="http://schemas.microsoft.com/office/drawing/2014/main" id="{A35080BD-ED93-4645-A9A2-E62970492C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63"/>
            <a:stretch>
              <a:fillRect/>
            </a:stretch>
          </p:blipFill>
          <p:spPr bwMode="auto">
            <a:xfrm>
              <a:off x="5153927" y="1666483"/>
              <a:ext cx="2268537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Afbeelding 1">
              <a:extLst>
                <a:ext uri="{FF2B5EF4-FFF2-40B4-BE49-F238E27FC236}">
                  <a16:creationId xmlns:a16="http://schemas.microsoft.com/office/drawing/2014/main" id="{158DFE9A-08AA-4CAE-BD65-5432D09B2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85"/>
            <a:stretch>
              <a:fillRect/>
            </a:stretch>
          </p:blipFill>
          <p:spPr bwMode="auto">
            <a:xfrm>
              <a:off x="5153927" y="4438258"/>
              <a:ext cx="3779837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481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2" name="Afbeelding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hthoek 12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4" name="Rechthoek 13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Urban Oasis – DRU Ulft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654" y="389950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" b="8686"/>
          <a:stretch/>
        </p:blipFill>
        <p:spPr>
          <a:xfrm>
            <a:off x="1991183" y="1378116"/>
            <a:ext cx="8219157" cy="510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2" name="Afbeelding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hthoek 12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4" name="Rechthoek 13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nl-NL" altLang="nl-NL" sz="2200" dirty="0"/>
              <a:t>Rijks Paviljoen Floriade 2022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654" y="389950"/>
            <a:ext cx="1529284" cy="65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5" b="4296"/>
          <a:stretch/>
        </p:blipFill>
        <p:spPr>
          <a:xfrm>
            <a:off x="1951089" y="1393677"/>
            <a:ext cx="8292555" cy="51054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5533416"/>
            <a:ext cx="2898458" cy="97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6"/>
          <p:cNvGrpSpPr>
            <a:grpSpLocks/>
          </p:cNvGrpSpPr>
          <p:nvPr/>
        </p:nvGrpSpPr>
        <p:grpSpPr bwMode="auto">
          <a:xfrm>
            <a:off x="0" y="2535"/>
            <a:ext cx="12192000" cy="6858001"/>
            <a:chOff x="16902" y="13648"/>
            <a:chExt cx="12158195" cy="6858000"/>
          </a:xfrm>
        </p:grpSpPr>
        <p:pic>
          <p:nvPicPr>
            <p:cNvPr id="18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2" y="13648"/>
              <a:ext cx="12158195" cy="6858000"/>
            </a:xfrm>
            <a:prstGeom prst="rect">
              <a:avLst/>
            </a:prstGeom>
            <a:noFill/>
            <a:ln>
              <a:solidFill>
                <a:srgbClr val="79861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hthoek 18"/>
            <p:cNvSpPr/>
            <p:nvPr/>
          </p:nvSpPr>
          <p:spPr>
            <a:xfrm>
              <a:off x="504496" y="385763"/>
              <a:ext cx="11171925" cy="6105524"/>
            </a:xfrm>
            <a:prstGeom prst="rect">
              <a:avLst/>
            </a:prstGeom>
            <a:solidFill>
              <a:srgbClr val="A6B727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13995" y="1123951"/>
              <a:ext cx="11173508" cy="257175"/>
            </a:xfrm>
            <a:prstGeom prst="rect">
              <a:avLst/>
            </a:prstGeom>
            <a:solidFill>
              <a:srgbClr val="79861A"/>
            </a:solidFill>
            <a:ln>
              <a:solidFill>
                <a:srgbClr val="798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</p:grpSp>
      <p:sp>
        <p:nvSpPr>
          <p:cNvPr id="14339" name="Tekstvak 3"/>
          <p:cNvSpPr txBox="1">
            <a:spLocks noChangeArrowheads="1"/>
          </p:cNvSpPr>
          <p:nvPr/>
        </p:nvSpPr>
        <p:spPr bwMode="auto">
          <a:xfrm>
            <a:off x="771525" y="552450"/>
            <a:ext cx="8772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nl-NL" altLang="en-US" sz="2200" dirty="0"/>
              <a:t>NL Greenlabel</a:t>
            </a:r>
            <a:endParaRPr lang="en-GB" altLang="en-US" sz="2200" dirty="0"/>
          </a:p>
        </p:txBody>
      </p:sp>
      <p:sp>
        <p:nvSpPr>
          <p:cNvPr id="14340" name="Rechthoek 11"/>
          <p:cNvSpPr>
            <a:spLocks noChangeArrowheads="1"/>
          </p:cNvSpPr>
          <p:nvPr/>
        </p:nvSpPr>
        <p:spPr bwMode="auto">
          <a:xfrm>
            <a:off x="662516" y="1405789"/>
            <a:ext cx="645759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defRPr/>
            </a:pPr>
            <a:endParaRPr lang="nl-NL" b="1" cap="all" dirty="0">
              <a:latin typeface="+mn-lt"/>
            </a:endParaRPr>
          </a:p>
          <a:p>
            <a:pPr>
              <a:defRPr/>
            </a:pPr>
            <a:r>
              <a:rPr lang="nl-NL" dirty="0">
                <a:latin typeface="+mn-lt"/>
              </a:rPr>
              <a:t>Met NL Greenlabel geven wij pioniers in duurzame gebiedsinrichting meetbare houvast. </a:t>
            </a:r>
          </a:p>
          <a:p>
            <a:pPr>
              <a:defRPr/>
            </a:pPr>
            <a:endParaRPr lang="nl-NL" dirty="0">
              <a:latin typeface="+mn-lt"/>
            </a:endParaRPr>
          </a:p>
          <a:p>
            <a:pPr>
              <a:defRPr/>
            </a:pPr>
            <a:r>
              <a:rPr lang="nl-NL" dirty="0">
                <a:latin typeface="+mn-lt"/>
              </a:rPr>
              <a:t>We staan voor </a:t>
            </a:r>
            <a:r>
              <a:rPr lang="nl-NL" dirty="0" err="1">
                <a:latin typeface="+mn-lt"/>
              </a:rPr>
              <a:t>natuurinclusief</a:t>
            </a:r>
            <a:r>
              <a:rPr lang="nl-NL" dirty="0">
                <a:latin typeface="+mn-lt"/>
              </a:rPr>
              <a:t> leven, wonen, werken en consumeren. </a:t>
            </a:r>
          </a:p>
          <a:p>
            <a:pPr>
              <a:defRPr/>
            </a:pPr>
            <a:endParaRPr lang="nl-NL" dirty="0">
              <a:latin typeface="+mn-lt"/>
            </a:endParaRPr>
          </a:p>
          <a:p>
            <a:pPr>
              <a:defRPr/>
            </a:pPr>
            <a:r>
              <a:rPr lang="nl-NL" dirty="0">
                <a:latin typeface="+mn-lt"/>
              </a:rPr>
              <a:t>Het zichtbaar maken van de waarde van groen:</a:t>
            </a:r>
            <a:endParaRPr lang="nl-NL" i="1" dirty="0">
              <a:latin typeface="+mn-lt"/>
            </a:endParaRPr>
          </a:p>
          <a:p>
            <a:pPr>
              <a:defRPr/>
            </a:pPr>
            <a:endParaRPr lang="nl-NL" i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Meerwaarde voor mens en natuur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Meaningful</a:t>
            </a:r>
            <a:r>
              <a:rPr lang="nl-NL" dirty="0"/>
              <a:t> </a:t>
            </a:r>
            <a:r>
              <a:rPr lang="nl-NL" dirty="0" err="1"/>
              <a:t>profit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Bij voorkeur lokaal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Geen verspreiding toxische stoffen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Rechtvaardig &amp; waarheidsgetrouw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Bij voorkeur bio-</a:t>
            </a:r>
            <a:r>
              <a:rPr lang="nl-NL" dirty="0" err="1"/>
              <a:t>based</a:t>
            </a:r>
            <a:r>
              <a:rPr lang="nl-NL" dirty="0"/>
              <a:t>/circulair</a:t>
            </a:r>
          </a:p>
          <a:p>
            <a:pPr>
              <a:defRPr/>
            </a:pPr>
            <a:endParaRPr lang="nl-NL" i="1" dirty="0">
              <a:latin typeface="+mn-lt"/>
            </a:endParaRPr>
          </a:p>
        </p:txBody>
      </p:sp>
      <p:pic>
        <p:nvPicPr>
          <p:cNvPr id="26" name="Afbeelding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585" y="1684694"/>
            <a:ext cx="4128915" cy="2708617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85" y="4707992"/>
            <a:ext cx="2764724" cy="70022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66" y="374649"/>
            <a:ext cx="1529284" cy="65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6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8444</TotalTime>
  <Words>1063</Words>
  <Application>Microsoft Office PowerPoint</Application>
  <PresentationFormat>Breedbeeld</PresentationFormat>
  <Paragraphs>297</Paragraphs>
  <Slides>45</Slides>
  <Notes>33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Corbel</vt:lpstr>
      <vt:lpstr>Wingdings</vt:lpstr>
      <vt:lpstr>Wingdings 3</vt:lpstr>
      <vt:lpstr>Kantoorthema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Sabine Gerritsen</dc:creator>
  <cp:lastModifiedBy>Gebruiker</cp:lastModifiedBy>
  <cp:revision>302</cp:revision>
  <cp:lastPrinted>2022-03-10T06:52:23Z</cp:lastPrinted>
  <dcterms:created xsi:type="dcterms:W3CDTF">2018-10-29T16:13:21Z</dcterms:created>
  <dcterms:modified xsi:type="dcterms:W3CDTF">2022-03-10T07:41:41Z</dcterms:modified>
</cp:coreProperties>
</file>